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m" ContentType="application/vnd.ms-excel.sheet.macroEnabled.12"/>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1.bin" ContentType="application/vnd.openxmlformats-officedocument.oleObject"/>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397" r:id="rId3"/>
    <p:sldId id="391" r:id="rId4"/>
    <p:sldId id="334" r:id="rId5"/>
    <p:sldId id="335" r:id="rId6"/>
    <p:sldId id="392" r:id="rId7"/>
    <p:sldId id="393" r:id="rId8"/>
    <p:sldId id="325" r:id="rId9"/>
    <p:sldId id="326" r:id="rId10"/>
    <p:sldId id="328" r:id="rId11"/>
    <p:sldId id="330" r:id="rId12"/>
    <p:sldId id="331" r:id="rId13"/>
    <p:sldId id="332" r:id="rId14"/>
    <p:sldId id="333" r:id="rId15"/>
    <p:sldId id="336" r:id="rId16"/>
    <p:sldId id="394" r:id="rId17"/>
    <p:sldId id="274" r:id="rId18"/>
    <p:sldId id="275" r:id="rId19"/>
    <p:sldId id="276" r:id="rId20"/>
    <p:sldId id="277" r:id="rId21"/>
    <p:sldId id="278" r:id="rId22"/>
    <p:sldId id="279" r:id="rId23"/>
    <p:sldId id="280" r:id="rId24"/>
    <p:sldId id="395" r:id="rId25"/>
    <p:sldId id="282" r:id="rId26"/>
    <p:sldId id="283" r:id="rId27"/>
    <p:sldId id="396" r:id="rId28"/>
    <p:sldId id="286" r:id="rId29"/>
    <p:sldId id="287" r:id="rId30"/>
    <p:sldId id="273" r:id="rId31"/>
    <p:sldId id="398" r:id="rId32"/>
    <p:sldId id="340" r:id="rId33"/>
    <p:sldId id="341" r:id="rId34"/>
    <p:sldId id="343" r:id="rId35"/>
    <p:sldId id="404" r:id="rId36"/>
    <p:sldId id="400" r:id="rId37"/>
    <p:sldId id="401" r:id="rId38"/>
    <p:sldId id="402" r:id="rId39"/>
    <p:sldId id="403" r:id="rId40"/>
    <p:sldId id="423" r:id="rId41"/>
    <p:sldId id="425" r:id="rId42"/>
    <p:sldId id="399" r:id="rId43"/>
    <p:sldId id="344" r:id="rId44"/>
    <p:sldId id="345" r:id="rId45"/>
    <p:sldId id="348" r:id="rId46"/>
    <p:sldId id="349" r:id="rId47"/>
    <p:sldId id="356" r:id="rId48"/>
    <p:sldId id="350" r:id="rId49"/>
    <p:sldId id="357" r:id="rId50"/>
    <p:sldId id="412" r:id="rId51"/>
    <p:sldId id="413" r:id="rId52"/>
    <p:sldId id="359" r:id="rId53"/>
    <p:sldId id="342" r:id="rId54"/>
    <p:sldId id="405" r:id="rId55"/>
    <p:sldId id="406" r:id="rId56"/>
    <p:sldId id="407" r:id="rId57"/>
    <p:sldId id="408" r:id="rId58"/>
    <p:sldId id="409" r:id="rId59"/>
    <p:sldId id="414" r:id="rId60"/>
    <p:sldId id="415" r:id="rId61"/>
    <p:sldId id="416" r:id="rId62"/>
    <p:sldId id="421" r:id="rId63"/>
    <p:sldId id="422" r:id="rId64"/>
    <p:sldId id="417" r:id="rId65"/>
    <p:sldId id="419" r:id="rId66"/>
    <p:sldId id="420" r:id="rId67"/>
    <p:sldId id="323" r:id="rId68"/>
    <p:sldId id="324"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26F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187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73" b="0" i="0" u="none" strike="noStrike" baseline="0">
                <a:solidFill>
                  <a:srgbClr val="000090"/>
                </a:solidFill>
                <a:latin typeface="Arial"/>
                <a:ea typeface="Arial"/>
                <a:cs typeface="Arial"/>
              </a:defRPr>
            </a:pPr>
            <a:r>
              <a:rPr lang="en-US" sz="1124" b="1" i="0" u="none" strike="noStrike" baseline="0" dirty="0">
                <a:solidFill>
                  <a:srgbClr val="000000"/>
                </a:solidFill>
                <a:latin typeface="Arial"/>
                <a:ea typeface="Arial"/>
                <a:cs typeface="Arial"/>
              </a:rPr>
              <a:t>Large-scale community survey of</a:t>
            </a:r>
          </a:p>
          <a:p>
            <a:pPr>
              <a:defRPr sz="2273" b="0" i="0" u="none" strike="noStrike" baseline="0">
                <a:solidFill>
                  <a:srgbClr val="000090"/>
                </a:solidFill>
                <a:latin typeface="Arial"/>
                <a:ea typeface="Arial"/>
                <a:cs typeface="Arial"/>
              </a:defRPr>
            </a:pPr>
            <a:r>
              <a:rPr lang="en-US" sz="1124" b="1" i="0" u="none" strike="noStrike" baseline="0" dirty="0">
                <a:solidFill>
                  <a:srgbClr val="000000"/>
                </a:solidFill>
                <a:latin typeface="Arial"/>
                <a:ea typeface="Arial"/>
                <a:cs typeface="Arial"/>
              </a:rPr>
              <a:t>non-institutionalized American adults, </a:t>
            </a:r>
          </a:p>
          <a:p>
            <a:pPr>
              <a:defRPr sz="2273" b="0" i="0" u="none" strike="noStrike" baseline="0">
                <a:solidFill>
                  <a:srgbClr val="000090"/>
                </a:solidFill>
                <a:latin typeface="Arial"/>
                <a:ea typeface="Arial"/>
                <a:cs typeface="Arial"/>
              </a:defRPr>
            </a:pPr>
            <a:r>
              <a:rPr lang="en-US" sz="1124" b="1" i="0" u="none" strike="noStrike" baseline="0" dirty="0">
                <a:solidFill>
                  <a:srgbClr val="000000"/>
                </a:solidFill>
                <a:latin typeface="Arial"/>
                <a:ea typeface="Arial"/>
                <a:cs typeface="Arial"/>
              </a:rPr>
              <a:t>aged 18-79 years</a:t>
            </a:r>
            <a:r>
              <a:rPr lang="en-US" sz="1012" b="0" i="0" u="none" strike="noStrike" baseline="0" dirty="0">
                <a:solidFill>
                  <a:srgbClr val="000000"/>
                </a:solidFill>
                <a:latin typeface="Geneva"/>
                <a:ea typeface="Geneva"/>
                <a:cs typeface="Geneva"/>
              </a:rPr>
              <a:t>1</a:t>
            </a:r>
          </a:p>
        </c:rich>
      </c:tx>
      <c:layout>
        <c:manualLayout>
          <c:xMode val="edge"/>
          <c:yMode val="edge"/>
          <c:x val="0.297570055973092"/>
          <c:y val="0.00629025849380767"/>
        </c:manualLayout>
      </c:layout>
      <c:overlay val="0"/>
      <c:spPr>
        <a:noFill/>
        <a:ln w="28555">
          <a:noFill/>
        </a:ln>
      </c:spPr>
    </c:title>
    <c:autoTitleDeleted val="0"/>
    <c:plotArea>
      <c:layout>
        <c:manualLayout>
          <c:layoutTarget val="inner"/>
          <c:xMode val="edge"/>
          <c:yMode val="edge"/>
          <c:x val="0.12952380952381"/>
          <c:y val="0.164670658682635"/>
          <c:w val="0.706666666666667"/>
          <c:h val="0.62874251497006"/>
        </c:manualLayout>
      </c:layout>
      <c:barChart>
        <c:barDir val="col"/>
        <c:grouping val="clustered"/>
        <c:varyColors val="0"/>
        <c:ser>
          <c:idx val="0"/>
          <c:order val="0"/>
          <c:tx>
            <c:strRef>
              <c:f>Sheet1!$A$2</c:f>
              <c:strCache>
                <c:ptCount val="1"/>
                <c:pt idx="0">
                  <c:v>Prevalence</c:v>
                </c:pt>
              </c:strCache>
            </c:strRef>
          </c:tx>
          <c:spPr>
            <a:solidFill>
              <a:srgbClr val="FF99CC"/>
            </a:solidFill>
            <a:ln w="14278">
              <a:solidFill>
                <a:srgbClr val="000000"/>
              </a:solidFill>
              <a:prstDash val="solid"/>
            </a:ln>
          </c:spPr>
          <c:invertIfNegative val="0"/>
          <c:cat>
            <c:strRef>
              <c:f>Sheet1!$B$1:$E$1</c:f>
              <c:strCache>
                <c:ptCount val="4"/>
                <c:pt idx="0">
                  <c:v>18-34</c:v>
                </c:pt>
                <c:pt idx="1">
                  <c:v>35-49</c:v>
                </c:pt>
                <c:pt idx="2">
                  <c:v>50-64</c:v>
                </c:pt>
                <c:pt idx="3">
                  <c:v>65-79</c:v>
                </c:pt>
              </c:strCache>
            </c:strRef>
          </c:cat>
          <c:val>
            <c:numRef>
              <c:f>Sheet1!$B$2:$E$2</c:f>
              <c:numCache>
                <c:formatCode>General</c:formatCode>
                <c:ptCount val="4"/>
                <c:pt idx="0">
                  <c:v>14.0</c:v>
                </c:pt>
                <c:pt idx="1">
                  <c:v>15.0</c:v>
                </c:pt>
                <c:pt idx="2">
                  <c:v>20.0</c:v>
                </c:pt>
                <c:pt idx="3">
                  <c:v>25.0</c:v>
                </c:pt>
              </c:numCache>
            </c:numRef>
          </c:val>
        </c:ser>
        <c:dLbls>
          <c:showLegendKey val="0"/>
          <c:showVal val="0"/>
          <c:showCatName val="0"/>
          <c:showSerName val="0"/>
          <c:showPercent val="0"/>
          <c:showBubbleSize val="0"/>
        </c:dLbls>
        <c:gapWidth val="150"/>
        <c:axId val="2134320312"/>
        <c:axId val="2134326520"/>
      </c:barChart>
      <c:catAx>
        <c:axId val="2134320312"/>
        <c:scaling>
          <c:orientation val="minMax"/>
        </c:scaling>
        <c:delete val="0"/>
        <c:axPos val="b"/>
        <c:title>
          <c:tx>
            <c:rich>
              <a:bodyPr/>
              <a:lstStyle/>
              <a:p>
                <a:pPr>
                  <a:defRPr sz="2024" b="1" i="0" u="none" strike="noStrike" baseline="0">
                    <a:solidFill>
                      <a:srgbClr val="000090"/>
                    </a:solidFill>
                    <a:latin typeface="Arial"/>
                    <a:ea typeface="Arial"/>
                    <a:cs typeface="Arial"/>
                  </a:defRPr>
                </a:pPr>
                <a:r>
                  <a:rPr lang="en-US"/>
                  <a:t>Age Group (years)</a:t>
                </a:r>
              </a:p>
            </c:rich>
          </c:tx>
          <c:layout>
            <c:manualLayout>
              <c:xMode val="edge"/>
              <c:yMode val="edge"/>
              <c:x val="0.325714285714286"/>
              <c:y val="0.883233532934132"/>
            </c:manualLayout>
          </c:layout>
          <c:overlay val="0"/>
          <c:spPr>
            <a:noFill/>
            <a:ln w="28555">
              <a:noFill/>
            </a:ln>
          </c:spPr>
        </c:title>
        <c:numFmt formatCode="General" sourceLinked="1"/>
        <c:majorTickMark val="out"/>
        <c:minorTickMark val="none"/>
        <c:tickLblPos val="nextTo"/>
        <c:spPr>
          <a:ln w="3569">
            <a:solidFill>
              <a:srgbClr val="000000"/>
            </a:solidFill>
            <a:prstDash val="solid"/>
          </a:ln>
        </c:spPr>
        <c:txPr>
          <a:bodyPr rot="0" vert="horz"/>
          <a:lstStyle/>
          <a:p>
            <a:pPr>
              <a:defRPr sz="1574" b="0" i="0" u="none" strike="noStrike" baseline="0">
                <a:solidFill>
                  <a:srgbClr val="000000"/>
                </a:solidFill>
                <a:latin typeface="Arial"/>
                <a:ea typeface="Arial"/>
                <a:cs typeface="Arial"/>
              </a:defRPr>
            </a:pPr>
            <a:endParaRPr lang="en-US"/>
          </a:p>
        </c:txPr>
        <c:crossAx val="2134326520"/>
        <c:crosses val="autoZero"/>
        <c:auto val="1"/>
        <c:lblAlgn val="ctr"/>
        <c:lblOffset val="100"/>
        <c:tickLblSkip val="1"/>
        <c:tickMarkSkip val="1"/>
        <c:noMultiLvlLbl val="0"/>
      </c:catAx>
      <c:valAx>
        <c:axId val="2134326520"/>
        <c:scaling>
          <c:orientation val="minMax"/>
        </c:scaling>
        <c:delete val="0"/>
        <c:axPos val="l"/>
        <c:title>
          <c:tx>
            <c:rich>
              <a:bodyPr/>
              <a:lstStyle/>
              <a:p>
                <a:pPr>
                  <a:defRPr sz="2024" b="1" i="0" u="none" strike="noStrike" baseline="0">
                    <a:solidFill>
                      <a:srgbClr val="000090"/>
                    </a:solidFill>
                    <a:latin typeface="Arial"/>
                    <a:ea typeface="Arial"/>
                    <a:cs typeface="Arial"/>
                  </a:defRPr>
                </a:pPr>
                <a:r>
                  <a:rPr lang="en-US"/>
                  <a:t>Percent</a:t>
                </a:r>
              </a:p>
            </c:rich>
          </c:tx>
          <c:layout>
            <c:manualLayout>
              <c:xMode val="edge"/>
              <c:yMode val="edge"/>
              <c:x val="0.019047619047619"/>
              <c:y val="0.368263473053892"/>
            </c:manualLayout>
          </c:layout>
          <c:overlay val="0"/>
          <c:spPr>
            <a:noFill/>
            <a:ln w="28555">
              <a:noFill/>
            </a:ln>
          </c:spPr>
        </c:title>
        <c:numFmt formatCode="General" sourceLinked="1"/>
        <c:majorTickMark val="out"/>
        <c:minorTickMark val="none"/>
        <c:tickLblPos val="nextTo"/>
        <c:spPr>
          <a:ln w="3569">
            <a:solidFill>
              <a:srgbClr val="000000"/>
            </a:solidFill>
            <a:prstDash val="solid"/>
          </a:ln>
        </c:spPr>
        <c:txPr>
          <a:bodyPr rot="0" vert="horz"/>
          <a:lstStyle/>
          <a:p>
            <a:pPr>
              <a:defRPr sz="1574" b="0" i="0" u="none" strike="noStrike" baseline="0">
                <a:solidFill>
                  <a:srgbClr val="000000"/>
                </a:solidFill>
                <a:latin typeface="Arial"/>
                <a:ea typeface="Arial"/>
                <a:cs typeface="Arial"/>
              </a:defRPr>
            </a:pPr>
            <a:endParaRPr lang="en-US"/>
          </a:p>
        </c:txPr>
        <c:crossAx val="2134320312"/>
        <c:crosses val="autoZero"/>
        <c:crossBetween val="between"/>
        <c:majorUnit val="25.0"/>
        <c:minorUnit val="25.0"/>
      </c:valAx>
      <c:spPr>
        <a:noFill/>
        <a:ln w="28555">
          <a:noFill/>
        </a:ln>
      </c:spPr>
    </c:plotArea>
    <c:plotVisOnly val="1"/>
    <c:dispBlanksAs val="gap"/>
    <c:showDLblsOverMax val="0"/>
  </c:chart>
  <c:spPr>
    <a:noFill/>
    <a:ln>
      <a:noFill/>
    </a:ln>
  </c:spPr>
  <c:txPr>
    <a:bodyPr/>
    <a:lstStyle/>
    <a:p>
      <a:pPr>
        <a:defRPr sz="2164"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a:t>Risk of falls*</a:t>
            </a:r>
          </a:p>
        </c:rich>
      </c:tx>
      <c:layout>
        <c:manualLayout>
          <c:xMode val="edge"/>
          <c:yMode val="edge"/>
          <c:x val="0.393072289156626"/>
          <c:y val="0.0246305418719212"/>
        </c:manualLayout>
      </c:layout>
      <c:overlay val="0"/>
    </c:title>
    <c:autoTitleDeleted val="0"/>
    <c:plotArea>
      <c:layout>
        <c:manualLayout>
          <c:layoutTarget val="inner"/>
          <c:xMode val="edge"/>
          <c:yMode val="edge"/>
          <c:x val="0.0873493975903614"/>
          <c:y val="0.125615763546798"/>
          <c:w val="0.909638554216867"/>
          <c:h val="0.684729064039409"/>
        </c:manualLayout>
      </c:layout>
      <c:barChart>
        <c:barDir val="col"/>
        <c:grouping val="clustered"/>
        <c:varyColors val="0"/>
        <c:ser>
          <c:idx val="0"/>
          <c:order val="0"/>
          <c:spPr>
            <a:solidFill>
              <a:srgbClr val="3366FF"/>
            </a:solidFill>
          </c:spPr>
          <c:invertIfNegative val="0"/>
          <c:cat>
            <c:strRef>
              <c:f>Sheet1!$A$2:$A$5</c:f>
              <c:strCache>
                <c:ptCount val="4"/>
                <c:pt idx="0">
                  <c:v>&lt;=5</c:v>
                </c:pt>
                <c:pt idx="1">
                  <c:v>&gt;5 to 7</c:v>
                </c:pt>
                <c:pt idx="2">
                  <c:v>&gt;7 to 8</c:v>
                </c:pt>
                <c:pt idx="3">
                  <c:v>&gt;8</c:v>
                </c:pt>
              </c:strCache>
            </c:strRef>
          </c:cat>
          <c:val>
            <c:numRef>
              <c:f>Sheet1!$B$2:$B$5</c:f>
              <c:numCache>
                <c:formatCode>General</c:formatCode>
                <c:ptCount val="4"/>
                <c:pt idx="0">
                  <c:v>1.61</c:v>
                </c:pt>
                <c:pt idx="1">
                  <c:v>1.42</c:v>
                </c:pt>
                <c:pt idx="2">
                  <c:v>1.0</c:v>
                </c:pt>
                <c:pt idx="3">
                  <c:v>1.32</c:v>
                </c:pt>
              </c:numCache>
            </c:numRef>
          </c:val>
        </c:ser>
        <c:dLbls>
          <c:showLegendKey val="0"/>
          <c:showVal val="0"/>
          <c:showCatName val="0"/>
          <c:showSerName val="0"/>
          <c:showPercent val="0"/>
          <c:showBubbleSize val="0"/>
        </c:dLbls>
        <c:gapWidth val="150"/>
        <c:axId val="-2145824136"/>
        <c:axId val="-2145819144"/>
      </c:barChart>
      <c:catAx>
        <c:axId val="-2145824136"/>
        <c:scaling>
          <c:orientation val="minMax"/>
        </c:scaling>
        <c:delete val="0"/>
        <c:axPos val="b"/>
        <c:title>
          <c:tx>
            <c:rich>
              <a:bodyPr/>
              <a:lstStyle/>
              <a:p>
                <a:pPr>
                  <a:defRPr/>
                </a:pPr>
                <a:r>
                  <a:rPr lang="en-US"/>
                  <a:t>Sleep duration (hours)</a:t>
                </a:r>
              </a:p>
            </c:rich>
          </c:tx>
          <c:layout>
            <c:manualLayout>
              <c:xMode val="edge"/>
              <c:yMode val="edge"/>
              <c:x val="0.405120481927711"/>
              <c:y val="0.903940886699507"/>
            </c:manualLayout>
          </c:layout>
          <c:overlay val="0"/>
        </c:title>
        <c:numFmt formatCode="General" sourceLinked="1"/>
        <c:majorTickMark val="out"/>
        <c:minorTickMark val="none"/>
        <c:tickLblPos val="nextTo"/>
        <c:txPr>
          <a:bodyPr rot="0" vert="horz"/>
          <a:lstStyle/>
          <a:p>
            <a:pPr>
              <a:defRPr/>
            </a:pPr>
            <a:endParaRPr lang="en-US"/>
          </a:p>
        </c:txPr>
        <c:crossAx val="-2145819144"/>
        <c:crosses val="autoZero"/>
        <c:auto val="1"/>
        <c:lblAlgn val="ctr"/>
        <c:lblOffset val="100"/>
        <c:tickLblSkip val="1"/>
        <c:tickMarkSkip val="1"/>
        <c:noMultiLvlLbl val="0"/>
      </c:catAx>
      <c:valAx>
        <c:axId val="-2145819144"/>
        <c:scaling>
          <c:orientation val="minMax"/>
          <c:max val="2.5"/>
          <c:min val="0.0"/>
        </c:scaling>
        <c:delete val="0"/>
        <c:axPos val="l"/>
        <c:majorGridlines/>
        <c:title>
          <c:tx>
            <c:rich>
              <a:bodyPr/>
              <a:lstStyle/>
              <a:p>
                <a:pPr>
                  <a:defRPr/>
                </a:pPr>
                <a:r>
                  <a:rPr lang="en-US"/>
                  <a:t>Odds ratio (95% CI)</a:t>
                </a:r>
              </a:p>
            </c:rich>
          </c:tx>
          <c:layout>
            <c:manualLayout>
              <c:xMode val="edge"/>
              <c:yMode val="edge"/>
              <c:x val="0.0"/>
              <c:y val="0.261083743842365"/>
            </c:manualLayout>
          </c:layout>
          <c:overlay val="0"/>
        </c:title>
        <c:numFmt formatCode="General" sourceLinked="1"/>
        <c:majorTickMark val="out"/>
        <c:minorTickMark val="none"/>
        <c:tickLblPos val="nextTo"/>
        <c:txPr>
          <a:bodyPr rot="0" vert="horz"/>
          <a:lstStyle/>
          <a:p>
            <a:pPr>
              <a:defRPr/>
            </a:pPr>
            <a:endParaRPr lang="en-US"/>
          </a:p>
        </c:txPr>
        <c:crossAx val="-2145824136"/>
        <c:crosses val="autoZero"/>
        <c:crossBetween val="between"/>
        <c:majorUnit val="1.0"/>
        <c:minorUnit val="0.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3366FF"/>
            </a:solidFill>
          </c:spPr>
          <c:invertIfNegative val="0"/>
          <c:errBars>
            <c:errBarType val="both"/>
            <c:errValType val="cust"/>
            <c:noEndCap val="0"/>
            <c:plus>
              <c:numRef>
                <c:f>Sheet1!$D$1:$D$3</c:f>
                <c:numCache>
                  <c:formatCode>General</c:formatCode>
                  <c:ptCount val="3"/>
                  <c:pt idx="0">
                    <c:v>0.34</c:v>
                  </c:pt>
                  <c:pt idx="1">
                    <c:v>0.65</c:v>
                  </c:pt>
                  <c:pt idx="2">
                    <c:v>0.94</c:v>
                  </c:pt>
                </c:numCache>
              </c:numRef>
            </c:plus>
            <c:minus>
              <c:numRef>
                <c:f>Sheet1!$E$1:$E$3</c:f>
                <c:numCache>
                  <c:formatCode>General</c:formatCode>
                  <c:ptCount val="3"/>
                  <c:pt idx="0">
                    <c:v>0.28</c:v>
                  </c:pt>
                  <c:pt idx="1">
                    <c:v>0.45</c:v>
                  </c:pt>
                  <c:pt idx="2">
                    <c:v>0.61</c:v>
                  </c:pt>
                </c:numCache>
              </c:numRef>
            </c:minus>
          </c:errBars>
          <c:cat>
            <c:strRef>
              <c:f>Sheet1!$A$1:$A$3</c:f>
              <c:strCache>
                <c:ptCount val="3"/>
                <c:pt idx="0">
                  <c:v>Any Fall</c:v>
                </c:pt>
                <c:pt idx="1">
                  <c:v>Recurrent Fall</c:v>
                </c:pt>
                <c:pt idx="2">
                  <c:v>Any Fall, No history of falls</c:v>
                </c:pt>
              </c:strCache>
            </c:strRef>
          </c:cat>
          <c:val>
            <c:numRef>
              <c:f>Sheet1!$B$1:$B$3</c:f>
              <c:numCache>
                <c:formatCode>General</c:formatCode>
                <c:ptCount val="3"/>
                <c:pt idx="0">
                  <c:v>1.37</c:v>
                </c:pt>
                <c:pt idx="1">
                  <c:v>1.44</c:v>
                </c:pt>
                <c:pt idx="2">
                  <c:v>1.74</c:v>
                </c:pt>
              </c:numCache>
            </c:numRef>
          </c:val>
        </c:ser>
        <c:dLbls>
          <c:showLegendKey val="0"/>
          <c:showVal val="0"/>
          <c:showCatName val="0"/>
          <c:showSerName val="0"/>
          <c:showPercent val="0"/>
          <c:showBubbleSize val="0"/>
        </c:dLbls>
        <c:gapWidth val="150"/>
        <c:axId val="2138297448"/>
        <c:axId val="2138300424"/>
      </c:barChart>
      <c:catAx>
        <c:axId val="2138297448"/>
        <c:scaling>
          <c:orientation val="minMax"/>
        </c:scaling>
        <c:delete val="0"/>
        <c:axPos val="b"/>
        <c:majorTickMark val="out"/>
        <c:minorTickMark val="none"/>
        <c:tickLblPos val="nextTo"/>
        <c:crossAx val="2138300424"/>
        <c:crosses val="autoZero"/>
        <c:auto val="1"/>
        <c:lblAlgn val="ctr"/>
        <c:lblOffset val="100"/>
        <c:noMultiLvlLbl val="0"/>
      </c:catAx>
      <c:valAx>
        <c:axId val="2138300424"/>
        <c:scaling>
          <c:orientation val="minMax"/>
          <c:max val="3.0"/>
        </c:scaling>
        <c:delete val="0"/>
        <c:axPos val="l"/>
        <c:majorGridlines/>
        <c:title>
          <c:tx>
            <c:rich>
              <a:bodyPr rot="-5400000" vert="horz"/>
              <a:lstStyle/>
              <a:p>
                <a:pPr>
                  <a:defRPr/>
                </a:pPr>
                <a:r>
                  <a:rPr lang="en-US"/>
                  <a:t>Relative Hazard</a:t>
                </a:r>
              </a:p>
            </c:rich>
          </c:tx>
          <c:layout/>
          <c:overlay val="0"/>
        </c:title>
        <c:numFmt formatCode="General" sourceLinked="1"/>
        <c:majorTickMark val="out"/>
        <c:minorTickMark val="none"/>
        <c:tickLblPos val="nextTo"/>
        <c:crossAx val="2138297448"/>
        <c:crosses val="autoZero"/>
        <c:crossBetween val="between"/>
        <c:majorUnit val="1.0"/>
        <c:minorUnit val="0.2"/>
      </c:valAx>
    </c:plotArea>
    <c:plotVisOnly val="1"/>
    <c:dispBlanksAs val="gap"/>
    <c:showDLblsOverMax val="0"/>
  </c:chart>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0.07025</cdr:x>
      <cdr:y>0.53675</cdr:y>
    </cdr:from>
    <cdr:to>
      <cdr:x>1</cdr:x>
      <cdr:y>0.53675</cdr:y>
    </cdr:to>
    <cdr:sp macro="" textlink="">
      <cdr:nvSpPr>
        <cdr:cNvPr id="1025" name="Line 1"/>
        <cdr:cNvSpPr>
          <a:spLocks xmlns:a="http://schemas.openxmlformats.org/drawingml/2006/main" noChangeShapeType="1"/>
        </cdr:cNvSpPr>
      </cdr:nvSpPr>
      <cdr:spPr bwMode="auto">
        <a:xfrm xmlns:a="http://schemas.openxmlformats.org/drawingml/2006/main">
          <a:off x="592404" y="2767590"/>
          <a:ext cx="7840396" cy="0"/>
        </a:xfrm>
        <a:prstGeom xmlns:a="http://schemas.openxmlformats.org/drawingml/2006/main" prst="line">
          <a:avLst/>
        </a:prstGeom>
        <a:noFill xmlns:a="http://schemas.openxmlformats.org/drawingml/2006/main"/>
        <a:ln xmlns:a="http://schemas.openxmlformats.org/drawingml/2006/main" w="3175">
          <a:solidFill>
            <a:srgbClr xmlns:mc="http://schemas.openxmlformats.org/markup-compatibility/2006" xmlns:a14="http://schemas.microsoft.com/office/drawing/2010/main" val="000000" mc:Ignorable="a14" a14:legacySpreadsheetColorIndex="64"/>
          </a:solidFill>
          <a:prstDash val="dash"/>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0.194</cdr:x>
      <cdr:y>0.20575</cdr:y>
    </cdr:from>
    <cdr:to>
      <cdr:x>0.194</cdr:x>
      <cdr:y>0.51</cdr:y>
    </cdr:to>
    <cdr:sp macro="" textlink="">
      <cdr:nvSpPr>
        <cdr:cNvPr id="1026" name="Line 2"/>
        <cdr:cNvSpPr>
          <a:spLocks xmlns:a="http://schemas.openxmlformats.org/drawingml/2006/main" noChangeShapeType="1"/>
        </cdr:cNvSpPr>
      </cdr:nvSpPr>
      <cdr:spPr bwMode="auto">
        <a:xfrm xmlns:a="http://schemas.openxmlformats.org/drawingml/2006/main" flipV="1">
          <a:off x="1635963" y="1060888"/>
          <a:ext cx="0" cy="1568774"/>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0.185</cdr:x>
      <cdr:y>0.5115</cdr:y>
    </cdr:from>
    <cdr:to>
      <cdr:x>0.204</cdr:x>
      <cdr:y>0.5115</cdr:y>
    </cdr:to>
    <cdr:sp macro="" textlink="">
      <cdr:nvSpPr>
        <cdr:cNvPr id="1027" name="Line 3"/>
        <cdr:cNvSpPr>
          <a:spLocks xmlns:a="http://schemas.openxmlformats.org/drawingml/2006/main" noChangeShapeType="1"/>
        </cdr:cNvSpPr>
      </cdr:nvSpPr>
      <cdr:spPr bwMode="auto">
        <a:xfrm xmlns:a="http://schemas.openxmlformats.org/drawingml/2006/main">
          <a:off x="1560068" y="2637396"/>
          <a:ext cx="160223"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0.18675</cdr:x>
      <cdr:y>0.20575</cdr:y>
    </cdr:from>
    <cdr:to>
      <cdr:x>0.20575</cdr:x>
      <cdr:y>0.20575</cdr:y>
    </cdr:to>
    <cdr:sp macro="" textlink="">
      <cdr:nvSpPr>
        <cdr:cNvPr id="1028" name="Line 4"/>
        <cdr:cNvSpPr>
          <a:spLocks xmlns:a="http://schemas.openxmlformats.org/drawingml/2006/main" noChangeShapeType="1"/>
        </cdr:cNvSpPr>
      </cdr:nvSpPr>
      <cdr:spPr bwMode="auto">
        <a:xfrm xmlns:a="http://schemas.openxmlformats.org/drawingml/2006/main">
          <a:off x="1574825" y="1060888"/>
          <a:ext cx="160224"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0.416</cdr:x>
      <cdr:y>0.29275</cdr:y>
    </cdr:from>
    <cdr:to>
      <cdr:x>0.416</cdr:x>
      <cdr:y>0.5045</cdr:y>
    </cdr:to>
    <cdr:sp macro="" textlink="">
      <cdr:nvSpPr>
        <cdr:cNvPr id="1029" name="Line 5"/>
        <cdr:cNvSpPr>
          <a:spLocks xmlns:a="http://schemas.openxmlformats.org/drawingml/2006/main" noChangeShapeType="1"/>
        </cdr:cNvSpPr>
      </cdr:nvSpPr>
      <cdr:spPr bwMode="auto">
        <a:xfrm xmlns:a="http://schemas.openxmlformats.org/drawingml/2006/main" flipH="1" flipV="1">
          <a:off x="3508045" y="1509478"/>
          <a:ext cx="0" cy="1091825"/>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0.407</cdr:x>
      <cdr:y>0.5045</cdr:y>
    </cdr:from>
    <cdr:to>
      <cdr:x>0.428</cdr:x>
      <cdr:y>0.5045</cdr:y>
    </cdr:to>
    <cdr:sp macro="" textlink="">
      <cdr:nvSpPr>
        <cdr:cNvPr id="1030" name="Line 6"/>
        <cdr:cNvSpPr>
          <a:spLocks xmlns:a="http://schemas.openxmlformats.org/drawingml/2006/main" noChangeShapeType="1"/>
        </cdr:cNvSpPr>
      </cdr:nvSpPr>
      <cdr:spPr bwMode="auto">
        <a:xfrm xmlns:a="http://schemas.openxmlformats.org/drawingml/2006/main">
          <a:off x="3432150" y="2601303"/>
          <a:ext cx="177088"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0.407</cdr:x>
      <cdr:y>0.29275</cdr:y>
    </cdr:from>
    <cdr:to>
      <cdr:x>0.428</cdr:x>
      <cdr:y>0.29275</cdr:y>
    </cdr:to>
    <cdr:sp macro="" textlink="">
      <cdr:nvSpPr>
        <cdr:cNvPr id="1031" name="Line 7"/>
        <cdr:cNvSpPr>
          <a:spLocks xmlns:a="http://schemas.openxmlformats.org/drawingml/2006/main" noChangeShapeType="1"/>
        </cdr:cNvSpPr>
      </cdr:nvSpPr>
      <cdr:spPr bwMode="auto">
        <a:xfrm xmlns:a="http://schemas.openxmlformats.org/drawingml/2006/main">
          <a:off x="3432150" y="1509478"/>
          <a:ext cx="177088"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0.88125</cdr:x>
      <cdr:y>0.30525</cdr:y>
    </cdr:from>
    <cdr:to>
      <cdr:x>0.88125</cdr:x>
      <cdr:y>0.554</cdr:y>
    </cdr:to>
    <cdr:sp macro="" textlink="">
      <cdr:nvSpPr>
        <cdr:cNvPr id="1032" name="Line 8"/>
        <cdr:cNvSpPr>
          <a:spLocks xmlns:a="http://schemas.openxmlformats.org/drawingml/2006/main" noChangeShapeType="1"/>
        </cdr:cNvSpPr>
      </cdr:nvSpPr>
      <cdr:spPr bwMode="auto">
        <a:xfrm xmlns:a="http://schemas.openxmlformats.org/drawingml/2006/main" flipV="1">
          <a:off x="7431405" y="1573930"/>
          <a:ext cx="0" cy="1282605"/>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0.872</cdr:x>
      <cdr:y>0.30525</cdr:y>
    </cdr:from>
    <cdr:to>
      <cdr:x>0.8895</cdr:x>
      <cdr:y>0.30525</cdr:y>
    </cdr:to>
    <cdr:sp macro="" textlink="">
      <cdr:nvSpPr>
        <cdr:cNvPr id="1034" name="Line 10"/>
        <cdr:cNvSpPr>
          <a:spLocks xmlns:a="http://schemas.openxmlformats.org/drawingml/2006/main" noChangeShapeType="1"/>
        </cdr:cNvSpPr>
      </cdr:nvSpPr>
      <cdr:spPr bwMode="auto">
        <a:xfrm xmlns:a="http://schemas.openxmlformats.org/drawingml/2006/main">
          <a:off x="7353402" y="1573930"/>
          <a:ext cx="147574"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0.872</cdr:x>
      <cdr:y>0.554</cdr:y>
    </cdr:from>
    <cdr:to>
      <cdr:x>0.8895</cdr:x>
      <cdr:y>0.554</cdr:y>
    </cdr:to>
    <cdr:sp macro="" textlink="">
      <cdr:nvSpPr>
        <cdr:cNvPr id="1035" name="Line 11"/>
        <cdr:cNvSpPr>
          <a:spLocks xmlns:a="http://schemas.openxmlformats.org/drawingml/2006/main" noChangeShapeType="1"/>
        </cdr:cNvSpPr>
      </cdr:nvSpPr>
      <cdr:spPr bwMode="auto">
        <a:xfrm xmlns:a="http://schemas.openxmlformats.org/drawingml/2006/main">
          <a:off x="7353402" y="2856535"/>
          <a:ext cx="147574" cy="0"/>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noFill/>
            </a14:hiddenFill>
          </a:ext>
        </a:extLst>
      </cdr:spPr>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C5E76D-0520-1843-9D08-6221A03DC21C}" type="datetimeFigureOut">
              <a:rPr lang="en-US" smtClean="0"/>
              <a:t>6/25/17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91452E-916C-4A45-9169-C4FCC4BB3680}" type="slidenum">
              <a:rPr lang="en-US" smtClean="0"/>
              <a:t>‹#›</a:t>
            </a:fld>
            <a:endParaRPr lang="en-US"/>
          </a:p>
        </p:txBody>
      </p:sp>
    </p:spTree>
    <p:extLst>
      <p:ext uri="{BB962C8B-B14F-4D97-AF65-F5344CB8AC3E}">
        <p14:creationId xmlns:p14="http://schemas.microsoft.com/office/powerpoint/2010/main" val="395131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C16BA-56A4-4B72-AD99-AE7675C0F8FE}" type="datetimeFigureOut">
              <a:rPr lang="en-US" smtClean="0"/>
              <a:t>6/25/17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F552A0-91D4-408B-8D2C-E22B8DAF5E6B}" type="slidenum">
              <a:rPr lang="en-US" smtClean="0"/>
              <a:t>‹#›</a:t>
            </a:fld>
            <a:endParaRPr lang="en-US"/>
          </a:p>
        </p:txBody>
      </p:sp>
    </p:spTree>
    <p:extLst>
      <p:ext uri="{BB962C8B-B14F-4D97-AF65-F5344CB8AC3E}">
        <p14:creationId xmlns:p14="http://schemas.microsoft.com/office/powerpoint/2010/main" val="198966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2229B-67CA-4D63-A045-EB5041E1CDC2}" type="slidenum">
              <a:rPr lang="en-US"/>
              <a:pPr/>
              <a:t>3</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US"/>
              <a:t>Sonia Ancoli-Israel, Ph.D.</a:t>
            </a:r>
          </a:p>
          <a:p>
            <a:r>
              <a:rPr lang="en-US"/>
              <a:t>GC 2000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4A394BD-2C16-4B66-B055-0FBED20B4BA5}" type="slidenum">
              <a:rPr lang="en-US">
                <a:latin typeface="Times New Roman" charset="0"/>
              </a:rPr>
              <a:pPr/>
              <a:t>22</a:t>
            </a:fld>
            <a:endParaRPr lang="en-US">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smtClean="0">
                <a:latin typeface="Times New Roman" charset="0"/>
              </a:rPr>
              <a:t>I re-did this one a bit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372373-8C90-4453-A8B8-B6DFFA31884D}" type="slidenum">
              <a:rPr lang="en-US">
                <a:latin typeface="Times New Roman" charset="0"/>
              </a:rPr>
              <a:pPr/>
              <a:t>25</a:t>
            </a:fld>
            <a:endParaRPr lang="en-US">
              <a:latin typeface="Times New Roman"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mtClean="0">
                <a:latin typeface="Times New Roman" charset="0"/>
              </a:rPr>
              <a:t>I re-did this one a bit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C5826BE-D790-4A74-8F7F-440CCACAD4CE}" type="slidenum">
              <a:rPr lang="en-US">
                <a:latin typeface="Times New Roman" charset="0"/>
              </a:rPr>
              <a:pPr/>
              <a:t>26</a:t>
            </a:fld>
            <a:endParaRPr lang="en-US">
              <a:latin typeface="Times New Roman" charset="0"/>
            </a:endParaRPr>
          </a:p>
        </p:txBody>
      </p:sp>
      <p:sp>
        <p:nvSpPr>
          <p:cNvPr id="40963"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40964" name="Rectangle 3"/>
          <p:cNvSpPr>
            <a:spLocks noGrp="1" noChangeArrowheads="1"/>
          </p:cNvSpPr>
          <p:nvPr>
            <p:ph type="body" idx="1"/>
          </p:nvPr>
        </p:nvSpPr>
        <p:spPr>
          <a:xfrm>
            <a:off x="913674" y="4342813"/>
            <a:ext cx="5030653" cy="4115974"/>
          </a:xfrm>
          <a:noFill/>
          <a:ln/>
        </p:spPr>
        <p:txBody>
          <a:bodyPr lIns="90480" tIns="44446" rIns="90480" bIns="44446"/>
          <a:lstStyle/>
          <a:p>
            <a:endParaRPr lang="en-US" smtClean="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F8F2B41-570D-42D4-9246-CB4ECB79510E}" type="slidenum">
              <a:rPr lang="en-US">
                <a:latin typeface="Times New Roman" charset="0"/>
              </a:rPr>
              <a:pPr/>
              <a:t>28</a:t>
            </a:fld>
            <a:endParaRPr lang="en-US">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mtClean="0">
                <a:latin typeface="Times New Roman" charset="0"/>
              </a:rPr>
              <a:t>I re-did this one a bit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23C1781-C1B2-42BC-A9A9-34A4B415D4D7}" type="slidenum">
              <a:rPr lang="en-US">
                <a:latin typeface="Times New Roman" charset="0"/>
              </a:rPr>
              <a:pPr/>
              <a:t>29</a:t>
            </a:fld>
            <a:endParaRPr lang="en-US">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mtClean="0">
                <a:latin typeface="Times New Roman" charset="0"/>
              </a:rPr>
              <a:t>I re-did this one a bit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271C4-9175-4D10-845E-CF642CFBE57F}" type="slidenum">
              <a:rPr lang="en-US"/>
              <a:pPr/>
              <a:t>32</a:t>
            </a:fld>
            <a:endParaRPr lang="en-US"/>
          </a:p>
        </p:txBody>
      </p:sp>
      <p:sp>
        <p:nvSpPr>
          <p:cNvPr id="992258" name="Rectangle 2"/>
          <p:cNvSpPr>
            <a:spLocks noGrp="1" noRot="1" noChangeAspect="1" noChangeArrowheads="1" noTextEdit="1"/>
          </p:cNvSpPr>
          <p:nvPr>
            <p:ph type="sldImg"/>
          </p:nvPr>
        </p:nvSpPr>
        <p:spPr>
          <a:ln/>
        </p:spPr>
      </p:sp>
      <p:sp>
        <p:nvSpPr>
          <p:cNvPr id="992259" name="Rectangle 3"/>
          <p:cNvSpPr>
            <a:spLocks noGrp="1" noChangeArrowheads="1"/>
          </p:cNvSpPr>
          <p:nvPr>
            <p:ph type="body" idx="1"/>
          </p:nvPr>
        </p:nvSpPr>
        <p:spPr/>
        <p:txBody>
          <a:bodyPr/>
          <a:lstStyle/>
          <a:p>
            <a:r>
              <a:rPr lang="en-US"/>
              <a:t>Sonia Ancoli-Israel, Ph.D.</a:t>
            </a:r>
          </a:p>
          <a:p>
            <a:r>
              <a:rPr lang="en-US"/>
              <a:t>GC 2000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22E279-8B53-475B-80DD-1D38C9EC5655}" type="slidenum">
              <a:rPr lang="en-US"/>
              <a:pPr/>
              <a:t>38</a:t>
            </a:fld>
            <a:endParaRPr lang="en-US"/>
          </a:p>
        </p:txBody>
      </p:sp>
      <p:sp>
        <p:nvSpPr>
          <p:cNvPr id="1166338" name="Rectangle 2"/>
          <p:cNvSpPr>
            <a:spLocks noGrp="1" noRot="1" noChangeAspect="1" noChangeArrowheads="1" noTextEdit="1"/>
          </p:cNvSpPr>
          <p:nvPr>
            <p:ph type="sldImg"/>
          </p:nvPr>
        </p:nvSpPr>
        <p:spPr>
          <a:xfrm>
            <a:off x="511175" y="376238"/>
            <a:ext cx="5821363" cy="4365625"/>
          </a:xfrm>
          <a:ln/>
        </p:spPr>
      </p:sp>
      <p:sp>
        <p:nvSpPr>
          <p:cNvPr id="1166339" name="Rectangle 3"/>
          <p:cNvSpPr>
            <a:spLocks noGrp="1" noChangeArrowheads="1"/>
          </p:cNvSpPr>
          <p:nvPr>
            <p:ph type="body" idx="1"/>
          </p:nvPr>
        </p:nvSpPr>
        <p:spPr>
          <a:xfrm>
            <a:off x="666188" y="4929469"/>
            <a:ext cx="5505390" cy="4004900"/>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DD361-E76F-4FC4-AE83-7F9F10315E83}" type="slidenum">
              <a:rPr lang="en-US"/>
              <a:pPr/>
              <a:t>39</a:t>
            </a:fld>
            <a:endParaRPr lang="en-US"/>
          </a:p>
        </p:txBody>
      </p:sp>
      <p:sp>
        <p:nvSpPr>
          <p:cNvPr id="1246210" name="Rectangle 2"/>
          <p:cNvSpPr>
            <a:spLocks noGrp="1" noRot="1" noChangeAspect="1" noChangeArrowheads="1" noTextEdit="1"/>
          </p:cNvSpPr>
          <p:nvPr>
            <p:ph type="sldImg"/>
          </p:nvPr>
        </p:nvSpPr>
        <p:spPr>
          <a:xfrm>
            <a:off x="511175" y="376238"/>
            <a:ext cx="5821363" cy="4365625"/>
          </a:xfrm>
          <a:ln/>
        </p:spPr>
      </p:sp>
      <p:sp>
        <p:nvSpPr>
          <p:cNvPr id="1246211" name="Rectangle 3"/>
          <p:cNvSpPr>
            <a:spLocks noGrp="1" noChangeArrowheads="1"/>
          </p:cNvSpPr>
          <p:nvPr>
            <p:ph type="body" idx="1"/>
          </p:nvPr>
        </p:nvSpPr>
        <p:spPr>
          <a:xfrm>
            <a:off x="666188" y="4929469"/>
            <a:ext cx="5505390" cy="400490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selected one representative sleep health characteristic for each of the proposed sleep health domains.  When making selections, we prioritized objective measures, stability, and clinical relevance.   For duration we selected actigraphy total sleep time. For timing we selected actigraphy sleep midpoint.  For continuity we selected actigraphy wake after sleep onset.  For quality we selected the PSQI sleep quality item, for rhythmicity we selected the pseudo-F statistic, which indicates the goodness of fit of an extended cosine model to the raw actigraphy data, and for regularity we selected the actigraphy standard deviation of wake time.  These are all relatively independent of one another, with a maximum magnitude correlation of about 0.2.   Finally, to enhance clinical relevance, we also created categorical versions of these characteristics, indicating extreme values.  These cut-points were based on clinical guidance where available. In the absence of clinical relevance we selected cut-points based on </a:t>
            </a:r>
            <a:r>
              <a:rPr lang="en-US" dirty="0" err="1"/>
              <a:t>tertiles</a:t>
            </a:r>
            <a:r>
              <a:rPr lang="en-US" dirty="0"/>
              <a:t> of the distributions.  </a:t>
            </a:r>
          </a:p>
        </p:txBody>
      </p:sp>
      <p:sp>
        <p:nvSpPr>
          <p:cNvPr id="4" name="Slide Number Placeholder 3"/>
          <p:cNvSpPr>
            <a:spLocks noGrp="1"/>
          </p:cNvSpPr>
          <p:nvPr>
            <p:ph type="sldNum" sz="quarter" idx="10"/>
          </p:nvPr>
        </p:nvSpPr>
        <p:spPr/>
        <p:txBody>
          <a:bodyPr/>
          <a:lstStyle/>
          <a:p>
            <a:fld id="{AABAC30C-6CBA-4D4C-A06F-A184DAC413A4}" type="slidenum">
              <a:rPr lang="en-US" smtClean="0"/>
              <a:t>40</a:t>
            </a:fld>
            <a:endParaRPr lang="en-US"/>
          </a:p>
        </p:txBody>
      </p:sp>
    </p:spTree>
    <p:extLst>
      <p:ext uri="{BB962C8B-B14F-4D97-AF65-F5344CB8AC3E}">
        <p14:creationId xmlns:p14="http://schemas.microsoft.com/office/powerpoint/2010/main" val="1376663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VIMP results from the random forest.   On the Y axis is the importance of the predictor relative to the importance of age, expressed as a percentage.  The two predictors with the largest age-relative </a:t>
            </a:r>
            <a:r>
              <a:rPr lang="en-US" dirty="0" err="1"/>
              <a:t>vimps</a:t>
            </a:r>
            <a:r>
              <a:rPr lang="en-US" dirty="0"/>
              <a:t> are cognition and </a:t>
            </a:r>
            <a:r>
              <a:rPr lang="en-US" dirty="0" err="1"/>
              <a:t>cvd</a:t>
            </a:r>
            <a:r>
              <a:rPr lang="en-US" dirty="0"/>
              <a:t>. They have variable </a:t>
            </a:r>
            <a:r>
              <a:rPr lang="en-US" dirty="0" err="1"/>
              <a:t>importances</a:t>
            </a:r>
            <a:r>
              <a:rPr lang="en-US" dirty="0"/>
              <a:t> that are about 20% of the importance of age.  And next comes all the sleep health information considered jointly, at about 15% as important as age.   Following this are rhythmicity at about 10%, continuity at about 8%, the number of extreme characteristics at about 5 %, duration at about 3%, and everything else around 0%, which indicates that they are essentially no more predictive then random noise. </a:t>
            </a:r>
          </a:p>
        </p:txBody>
      </p:sp>
      <p:sp>
        <p:nvSpPr>
          <p:cNvPr id="4" name="Slide Number Placeholder 3"/>
          <p:cNvSpPr>
            <a:spLocks noGrp="1"/>
          </p:cNvSpPr>
          <p:nvPr>
            <p:ph type="sldNum" sz="quarter" idx="10"/>
          </p:nvPr>
        </p:nvSpPr>
        <p:spPr/>
        <p:txBody>
          <a:bodyPr/>
          <a:lstStyle/>
          <a:p>
            <a:fld id="{AABAC30C-6CBA-4D4C-A06F-A184DAC413A4}" type="slidenum">
              <a:rPr lang="en-US" smtClean="0"/>
              <a:t>41</a:t>
            </a:fld>
            <a:endParaRPr lang="en-US"/>
          </a:p>
        </p:txBody>
      </p:sp>
    </p:spTree>
    <p:extLst>
      <p:ext uri="{BB962C8B-B14F-4D97-AF65-F5344CB8AC3E}">
        <p14:creationId xmlns:p14="http://schemas.microsoft.com/office/powerpoint/2010/main" val="2191341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72229B-67CA-4D63-A045-EB5041E1CDC2}" type="slidenum">
              <a:rPr lang="en-US"/>
              <a:pPr/>
              <a:t>8</a:t>
            </a:fld>
            <a:endParaRPr lang="en-US"/>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US"/>
              <a:t>Sonia Ancoli-Israel, Ph.D.</a:t>
            </a:r>
          </a:p>
          <a:p>
            <a:r>
              <a:rPr lang="en-US"/>
              <a:t>GC 2000</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C94CFC9-9F68-4B69-9A5A-5E1372E948CB}" type="slidenum">
              <a:rPr lang="en-US">
                <a:latin typeface="Times New Roman" charset="0"/>
              </a:rPr>
              <a:pPr/>
              <a:t>53</a:t>
            </a:fld>
            <a:endParaRPr lang="en-US">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mtClean="0">
                <a:latin typeface="Times New Roman" charset="0"/>
              </a:rPr>
              <a:t>I re-did this one a bit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3AB39-C4BB-4356-80AD-8625867DBCE7}" type="slidenum">
              <a:rPr lang="en-US"/>
              <a:pPr/>
              <a:t>54</a:t>
            </a:fld>
            <a:endParaRPr lang="en-US"/>
          </a:p>
        </p:txBody>
      </p:sp>
      <p:sp>
        <p:nvSpPr>
          <p:cNvPr id="1248258" name="Rectangle 2"/>
          <p:cNvSpPr>
            <a:spLocks noGrp="1" noRot="1" noChangeAspect="1" noChangeArrowheads="1" noTextEdit="1"/>
          </p:cNvSpPr>
          <p:nvPr>
            <p:ph type="sldImg"/>
          </p:nvPr>
        </p:nvSpPr>
        <p:spPr>
          <a:xfrm>
            <a:off x="1169988" y="676275"/>
            <a:ext cx="4570412" cy="3427413"/>
          </a:xfrm>
          <a:ln/>
        </p:spPr>
      </p:sp>
      <p:sp>
        <p:nvSpPr>
          <p:cNvPr id="1248259" name="Rectangle 3"/>
          <p:cNvSpPr>
            <a:spLocks noGrp="1" noChangeArrowheads="1"/>
          </p:cNvSpPr>
          <p:nvPr>
            <p:ph type="body" idx="1"/>
          </p:nvPr>
        </p:nvSpPr>
        <p:spPr/>
        <p:txBody>
          <a:bodyPr/>
          <a:lstStyle/>
          <a:p>
            <a:r>
              <a:rPr lang="en-US" dirty="0"/>
              <a:t>Do you really know if they were out of bed?  I would just say hours of sleep scored during the day;  or scored between the final awakening time and the time to bed.</a:t>
            </a:r>
          </a:p>
          <a:p>
            <a:endParaRPr lang="en-US" dirty="0"/>
          </a:p>
          <a:p>
            <a:pPr>
              <a:spcBef>
                <a:spcPct val="50000"/>
              </a:spcBef>
            </a:pPr>
            <a:r>
              <a:rPr lang="en-US" sz="2400" dirty="0">
                <a:latin typeface="Arial Narrow" pitchFamily="34" charset="0"/>
              </a:rPr>
              <a:t>All variables reflect average daily experience  - does this = the mean of days worn?</a:t>
            </a: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A73AC4-F843-4283-9A03-AE09AFB44D47}" type="slidenum">
              <a:rPr lang="en-US"/>
              <a:pPr/>
              <a:t>55</a:t>
            </a:fld>
            <a:endParaRPr lang="en-US"/>
          </a:p>
        </p:txBody>
      </p:sp>
      <p:sp>
        <p:nvSpPr>
          <p:cNvPr id="724994" name="Rectangle 2"/>
          <p:cNvSpPr>
            <a:spLocks noGrp="1" noRot="1" noChangeAspect="1" noChangeArrowheads="1" noTextEdit="1"/>
          </p:cNvSpPr>
          <p:nvPr>
            <p:ph type="sldImg"/>
          </p:nvPr>
        </p:nvSpPr>
        <p:spPr>
          <a:xfrm>
            <a:off x="1146175" y="687388"/>
            <a:ext cx="4570413" cy="3427412"/>
          </a:xfrm>
          <a:ln/>
        </p:spPr>
      </p:sp>
      <p:sp>
        <p:nvSpPr>
          <p:cNvPr id="72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E3AB39-C4BB-4356-80AD-8625867DBCE7}" type="slidenum">
              <a:rPr lang="en-US"/>
              <a:pPr/>
              <a:t>56</a:t>
            </a:fld>
            <a:endParaRPr lang="en-US"/>
          </a:p>
        </p:txBody>
      </p:sp>
      <p:sp>
        <p:nvSpPr>
          <p:cNvPr id="1248258" name="Rectangle 2"/>
          <p:cNvSpPr>
            <a:spLocks noGrp="1" noRot="1" noChangeAspect="1" noChangeArrowheads="1" noTextEdit="1"/>
          </p:cNvSpPr>
          <p:nvPr>
            <p:ph type="sldImg"/>
          </p:nvPr>
        </p:nvSpPr>
        <p:spPr>
          <a:xfrm>
            <a:off x="1169988" y="676275"/>
            <a:ext cx="4570412" cy="3427413"/>
          </a:xfrm>
          <a:ln/>
        </p:spPr>
      </p:sp>
      <p:sp>
        <p:nvSpPr>
          <p:cNvPr id="1248259" name="Rectangle 3"/>
          <p:cNvSpPr>
            <a:spLocks noGrp="1" noChangeArrowheads="1"/>
          </p:cNvSpPr>
          <p:nvPr>
            <p:ph type="body" idx="1"/>
          </p:nvPr>
        </p:nvSpPr>
        <p:spPr/>
        <p:txBody>
          <a:bodyPr/>
          <a:lstStyle/>
          <a:p>
            <a:r>
              <a:rPr lang="en-US" dirty="0"/>
              <a:t>Do you really know if they were out of bed?  I would just say hours of sleep scored during the day;  or scored between the final awakening time and the time to bed.</a:t>
            </a:r>
          </a:p>
          <a:p>
            <a:endParaRPr lang="en-US" dirty="0"/>
          </a:p>
          <a:p>
            <a:pPr>
              <a:spcBef>
                <a:spcPct val="50000"/>
              </a:spcBef>
            </a:pPr>
            <a:r>
              <a:rPr lang="en-US" sz="2400" dirty="0">
                <a:latin typeface="Arial Narrow" pitchFamily="34" charset="0"/>
              </a:rPr>
              <a:t>All variables reflect average daily experience  - does this = the mean of days worn?</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272D87B-4871-4C91-94FA-1A128AFE15C7}" type="slidenum">
              <a:rPr lang="en-US" smtClean="0"/>
              <a:pPr>
                <a:defRPr/>
              </a:pPr>
              <a:t>57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DD361-E76F-4FC4-AE83-7F9F10315E83}" type="slidenum">
              <a:rPr lang="en-US"/>
              <a:pPr/>
              <a:t>59</a:t>
            </a:fld>
            <a:endParaRPr lang="en-US"/>
          </a:p>
        </p:txBody>
      </p:sp>
      <p:sp>
        <p:nvSpPr>
          <p:cNvPr id="1246210" name="Rectangle 2"/>
          <p:cNvSpPr>
            <a:spLocks noGrp="1" noRot="1" noChangeAspect="1" noChangeArrowheads="1" noTextEdit="1"/>
          </p:cNvSpPr>
          <p:nvPr>
            <p:ph type="sldImg"/>
          </p:nvPr>
        </p:nvSpPr>
        <p:spPr>
          <a:xfrm>
            <a:off x="511175" y="376238"/>
            <a:ext cx="5821363" cy="4365625"/>
          </a:xfrm>
          <a:ln/>
        </p:spPr>
      </p:sp>
      <p:sp>
        <p:nvSpPr>
          <p:cNvPr id="1246211" name="Rectangle 3"/>
          <p:cNvSpPr>
            <a:spLocks noGrp="1" noChangeArrowheads="1"/>
          </p:cNvSpPr>
          <p:nvPr>
            <p:ph type="body" idx="1"/>
          </p:nvPr>
        </p:nvSpPr>
        <p:spPr>
          <a:xfrm>
            <a:off x="666188" y="4929469"/>
            <a:ext cx="5505390" cy="400490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B3AA6-3F7D-4401-BAD0-AF6A140EAAC6}" type="slidenum">
              <a:rPr lang="en-US"/>
              <a:pPr/>
              <a:t>60</a:t>
            </a:fld>
            <a:endParaRPr lang="en-US"/>
          </a:p>
        </p:txBody>
      </p:sp>
      <p:sp>
        <p:nvSpPr>
          <p:cNvPr id="1172482" name="Rectangle 2"/>
          <p:cNvSpPr>
            <a:spLocks noGrp="1" noRot="1" noChangeAspect="1" noChangeArrowheads="1" noTextEdit="1"/>
          </p:cNvSpPr>
          <p:nvPr>
            <p:ph type="sldImg"/>
          </p:nvPr>
        </p:nvSpPr>
        <p:spPr>
          <a:xfrm>
            <a:off x="511175" y="376238"/>
            <a:ext cx="5821363" cy="4365625"/>
          </a:xfrm>
          <a:ln/>
        </p:spPr>
      </p:sp>
      <p:sp>
        <p:nvSpPr>
          <p:cNvPr id="1172483" name="Rectangle 3"/>
          <p:cNvSpPr>
            <a:spLocks noGrp="1" noChangeArrowheads="1"/>
          </p:cNvSpPr>
          <p:nvPr>
            <p:ph type="body" idx="1"/>
          </p:nvPr>
        </p:nvSpPr>
        <p:spPr>
          <a:xfrm>
            <a:off x="666188" y="4929469"/>
            <a:ext cx="5505390" cy="4004900"/>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A5B9C4-0A34-450D-96F0-1601A56D52C6}" type="slidenum">
              <a:rPr lang="en-US"/>
              <a:pPr/>
              <a:t>9</a:t>
            </a:fld>
            <a:endParaRPr 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r>
              <a:rPr lang="en-US"/>
              <a:t>Sonia Ancoli-Israel, Ph.D.</a:t>
            </a:r>
          </a:p>
          <a:p>
            <a:r>
              <a:rPr lang="en-US"/>
              <a:t>GC 2000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fld id="{0EBB2ABE-7C11-6845-B9C6-85A7B39E614D}" type="slidenum">
              <a:rPr lang="en-US"/>
              <a:pPr/>
              <a:t>13</a:t>
            </a:fld>
            <a:endParaRPr lang="en-US"/>
          </a:p>
        </p:txBody>
      </p:sp>
      <p:sp>
        <p:nvSpPr>
          <p:cNvPr id="4099" name="Rectangle 2"/>
          <p:cNvSpPr>
            <a:spLocks noGrp="1" noRot="1" noChangeAspect="1" noChangeArrowheads="1" noTextEdit="1"/>
          </p:cNvSpPr>
          <p:nvPr>
            <p:ph type="sldImg"/>
          </p:nvPr>
        </p:nvSpPr>
        <p:spPr>
          <a:xfrm>
            <a:off x="511175" y="376238"/>
            <a:ext cx="5821363" cy="4365625"/>
          </a:xfrm>
          <a:ln/>
        </p:spPr>
      </p:sp>
      <p:sp>
        <p:nvSpPr>
          <p:cNvPr id="4100" name="Rectangle 3"/>
          <p:cNvSpPr>
            <a:spLocks noGrp="1" noChangeArrowheads="1"/>
          </p:cNvSpPr>
          <p:nvPr>
            <p:ph type="body" idx="1"/>
          </p:nvPr>
        </p:nvSpPr>
        <p:spPr>
          <a:xfrm>
            <a:off x="666750" y="4929188"/>
            <a:ext cx="5505450" cy="4005262"/>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F5BE7-49B3-4B8F-ADB6-4D49D78E959C}" type="slidenum">
              <a:rPr lang="en-US"/>
              <a:pPr/>
              <a:t>14</a:t>
            </a:fld>
            <a:endParaRPr lang="en-US"/>
          </a:p>
        </p:txBody>
      </p:sp>
      <p:sp>
        <p:nvSpPr>
          <p:cNvPr id="606210" name="Rectangle 2"/>
          <p:cNvSpPr>
            <a:spLocks noGrp="1" noRot="1" noChangeAspect="1" noChangeArrowheads="1" noTextEdit="1"/>
          </p:cNvSpPr>
          <p:nvPr>
            <p:ph type="sldImg"/>
          </p:nvPr>
        </p:nvSpPr>
        <p:spPr>
          <a:ln/>
        </p:spPr>
      </p:sp>
      <p:sp>
        <p:nvSpPr>
          <p:cNvPr id="606211" name="Rectangle 3"/>
          <p:cNvSpPr>
            <a:spLocks noGrp="1" noChangeArrowheads="1"/>
          </p:cNvSpPr>
          <p:nvPr>
            <p:ph type="body" idx="1"/>
          </p:nvPr>
        </p:nvSpPr>
        <p:spPr/>
        <p:txBody>
          <a:bodyPr/>
          <a:lstStyle/>
          <a:p>
            <a:r>
              <a:rPr lang="en-US"/>
              <a:t>Sonia Ancoli-Israel, Ph.D.</a:t>
            </a:r>
          </a:p>
          <a:p>
            <a:r>
              <a:rPr lang="en-US"/>
              <a:t>GC 2000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69A9C8-63BD-4340-B910-E112045B8E3A}" type="slidenum">
              <a:rPr lang="en-US"/>
              <a:pPr/>
              <a:t>17</a:t>
            </a:fld>
            <a:endParaRPr lang="en-US"/>
          </a:p>
        </p:txBody>
      </p:sp>
      <p:sp>
        <p:nvSpPr>
          <p:cNvPr id="931842" name="Rectangle 2"/>
          <p:cNvSpPr>
            <a:spLocks noGrp="1" noRot="1" noChangeAspect="1" noChangeArrowheads="1" noTextEdit="1"/>
          </p:cNvSpPr>
          <p:nvPr>
            <p:ph type="sldImg"/>
          </p:nvPr>
        </p:nvSpPr>
        <p:spPr>
          <a:xfrm>
            <a:off x="1147763" y="687388"/>
            <a:ext cx="4568825" cy="3427412"/>
          </a:xfrm>
          <a:ln/>
        </p:spPr>
      </p:sp>
      <p:sp>
        <p:nvSpPr>
          <p:cNvPr id="931843" name="Rectangle 3"/>
          <p:cNvSpPr>
            <a:spLocks noGrp="1" noChangeArrowheads="1"/>
          </p:cNvSpPr>
          <p:nvPr>
            <p:ph type="body" idx="1"/>
          </p:nvPr>
        </p:nvSpPr>
        <p:spPr/>
        <p:txBody>
          <a:bodyPr/>
          <a:lstStyle/>
          <a:p>
            <a:r>
              <a:rPr lang="en-US"/>
              <a:t>Sonia Ancoli-Israel, Ph.D.</a:t>
            </a:r>
          </a:p>
          <a:p>
            <a:r>
              <a:rPr lang="en-US"/>
              <a:t>GC 2000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4E17F-008C-410E-B99B-593579F8B414}" type="slidenum">
              <a:rPr lang="en-US"/>
              <a:pPr/>
              <a:t>18</a:t>
            </a:fld>
            <a:endParaRPr lang="en-US"/>
          </a:p>
        </p:txBody>
      </p:sp>
      <p:sp>
        <p:nvSpPr>
          <p:cNvPr id="933890" name="Rectangle 2"/>
          <p:cNvSpPr>
            <a:spLocks noGrp="1" noRot="1" noChangeAspect="1" noChangeArrowheads="1" noTextEdit="1"/>
          </p:cNvSpPr>
          <p:nvPr>
            <p:ph type="sldImg"/>
          </p:nvPr>
        </p:nvSpPr>
        <p:spPr>
          <a:xfrm>
            <a:off x="1147763" y="687388"/>
            <a:ext cx="4568825" cy="3427412"/>
          </a:xfrm>
          <a:ln/>
        </p:spPr>
      </p:sp>
      <p:sp>
        <p:nvSpPr>
          <p:cNvPr id="933891" name="Rectangle 3"/>
          <p:cNvSpPr>
            <a:spLocks noGrp="1" noChangeArrowheads="1"/>
          </p:cNvSpPr>
          <p:nvPr>
            <p:ph type="body" idx="1"/>
          </p:nvPr>
        </p:nvSpPr>
        <p:spPr/>
        <p:txBody>
          <a:bodyPr/>
          <a:lstStyle/>
          <a:p>
            <a:r>
              <a:rPr lang="en-US"/>
              <a:t>Split this into two slides (I already did it for you…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5F389C-58A8-4AB6-82B1-E489008585DD}" type="slidenum">
              <a:rPr lang="en-US"/>
              <a:pPr/>
              <a:t>19</a:t>
            </a:fld>
            <a:endParaRPr lang="en-US"/>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r>
              <a:rPr lang="en-US"/>
              <a:t>Sonia Ancoli-Israel, Ph.D.</a:t>
            </a:r>
          </a:p>
          <a:p>
            <a:r>
              <a:rPr lang="en-US"/>
              <a:t>GC 2000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BC42A0-991E-4FDE-A959-146AB30F0672}" type="slidenum">
              <a:rPr lang="en-US"/>
              <a:pPr/>
              <a:t>21</a:t>
            </a:fld>
            <a:endParaRPr lang="en-US"/>
          </a:p>
        </p:txBody>
      </p:sp>
      <p:sp>
        <p:nvSpPr>
          <p:cNvPr id="858114" name="Rectangle 2"/>
          <p:cNvSpPr>
            <a:spLocks noGrp="1" noRot="1" noChangeAspect="1" noChangeArrowheads="1" noTextEdit="1"/>
          </p:cNvSpPr>
          <p:nvPr>
            <p:ph type="sldImg"/>
          </p:nvPr>
        </p:nvSpPr>
        <p:spPr>
          <a:ln/>
        </p:spPr>
      </p:sp>
      <p:sp>
        <p:nvSpPr>
          <p:cNvPr id="858115" name="Rectangle 3"/>
          <p:cNvSpPr>
            <a:spLocks noGrp="1" noChangeArrowheads="1"/>
          </p:cNvSpPr>
          <p:nvPr>
            <p:ph type="body" idx="1"/>
          </p:nvPr>
        </p:nvSpPr>
        <p:spPr/>
        <p:txBody>
          <a:bodyPr/>
          <a:lstStyle/>
          <a:p>
            <a:r>
              <a:rPr lang="en-US"/>
              <a:t>Add reference to second bullet (we have shown…..)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F9993F-13B4-4923-9C97-4366B3EF0009}"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9993F-13B4-4923-9C97-4366B3EF0009}"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9993F-13B4-4923-9C97-4366B3EF0009}"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57175"/>
            <a:ext cx="79248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49867" y="2095500"/>
            <a:ext cx="7237589" cy="24384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23850"/>
            <a:ext cx="8432800" cy="9112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90513" y="1700213"/>
            <a:ext cx="8358187" cy="4457700"/>
          </a:xfrm>
        </p:spPr>
        <p:txBody>
          <a:bodyPr/>
          <a:lstStyle/>
          <a:p>
            <a:pPr lvl="0"/>
            <a:endParaRPr lang="en-US" noProof="0" smtClean="0"/>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57175"/>
            <a:ext cx="7924800" cy="9144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49866" y="2095500"/>
            <a:ext cx="3550356" cy="2438400"/>
          </a:xfrm>
        </p:spPr>
        <p:txBody>
          <a:bodyPr/>
          <a:lstStyle/>
          <a:p>
            <a:pPr lvl="0"/>
            <a:endParaRPr lang="en-US" noProof="0" smtClean="0"/>
          </a:p>
        </p:txBody>
      </p:sp>
      <p:sp>
        <p:nvSpPr>
          <p:cNvPr id="4" name="Text Placeholder 3"/>
          <p:cNvSpPr>
            <a:spLocks noGrp="1"/>
          </p:cNvSpPr>
          <p:nvPr>
            <p:ph type="body" sz="half" idx="2"/>
          </p:nvPr>
        </p:nvSpPr>
        <p:spPr>
          <a:xfrm>
            <a:off x="4735689" y="2095500"/>
            <a:ext cx="3551767" cy="243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fld id="{5D5EC105-26D4-FD47-B606-43AEB2994BDD}" type="slidenum">
              <a:rPr lang="en-US"/>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89706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9CBF982B-391A-5B4A-A69F-C4204378CD1C}" type="slidenum">
              <a:rPr lang="en-US"/>
              <a:pPr/>
              <a:t>‹#›</a:t>
            </a:fld>
            <a:endParaRPr lang="en-US"/>
          </a:p>
        </p:txBody>
      </p:sp>
    </p:spTree>
    <p:extLst>
      <p:ext uri="{BB962C8B-B14F-4D97-AF65-F5344CB8AC3E}">
        <p14:creationId xmlns:p14="http://schemas.microsoft.com/office/powerpoint/2010/main" val="1016622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F9993F-13B4-4923-9C97-4366B3EF0009}"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F9993F-13B4-4923-9C97-4366B3EF0009}" type="datetimeFigureOut">
              <a:rPr lang="en-US" smtClean="0"/>
              <a:t>6/25/17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F9993F-13B4-4923-9C97-4366B3EF0009}" type="datetimeFigureOut">
              <a:rPr lang="en-US" smtClean="0"/>
              <a:t>6/25/17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F9993F-13B4-4923-9C97-4366B3EF0009}" type="datetimeFigureOut">
              <a:rPr lang="en-US" smtClean="0"/>
              <a:t>6/25/17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F9993F-13B4-4923-9C97-4366B3EF0009}" type="datetimeFigureOut">
              <a:rPr lang="en-US" smtClean="0"/>
              <a:t>6/25/17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F9993F-13B4-4923-9C97-4366B3EF0009}" type="datetimeFigureOut">
              <a:rPr lang="en-US" smtClean="0"/>
              <a:t>6/25/17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9993F-13B4-4923-9C97-4366B3EF0009}" type="datetimeFigureOut">
              <a:rPr lang="en-US" smtClean="0"/>
              <a:t>6/25/17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F9993F-13B4-4923-9C97-4366B3EF0009}" type="datetimeFigureOut">
              <a:rPr lang="en-US" smtClean="0"/>
              <a:t>6/25/17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91674-6696-40D5-9718-B1003803AE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9993F-13B4-4923-9C97-4366B3EF0009}" type="datetimeFigureOut">
              <a:rPr lang="en-US" smtClean="0"/>
              <a:t>6/25/17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91674-6696-40D5-9718-B1003803AE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emf"/></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85800"/>
            <a:ext cx="8610600" cy="1676400"/>
          </a:xfrm>
        </p:spPr>
        <p:txBody>
          <a:bodyPr>
            <a:noAutofit/>
          </a:bodyPr>
          <a:lstStyle/>
          <a:p>
            <a:r>
              <a:rPr lang="en-US" sz="4000" dirty="0" smtClean="0"/>
              <a:t>A Personal Retrospective: </a:t>
            </a:r>
            <a:br>
              <a:rPr lang="en-US" sz="4000" dirty="0" smtClean="0"/>
            </a:br>
            <a:r>
              <a:rPr lang="en-US" sz="4000" dirty="0" smtClean="0"/>
              <a:t>Past Work on Sleep and Aging and the Possibilities for the Future</a:t>
            </a:r>
            <a:endParaRPr lang="en-US" sz="4000" dirty="0"/>
          </a:p>
        </p:txBody>
      </p:sp>
      <p:sp>
        <p:nvSpPr>
          <p:cNvPr id="3" name="Subtitle 2"/>
          <p:cNvSpPr>
            <a:spLocks noGrp="1"/>
          </p:cNvSpPr>
          <p:nvPr>
            <p:ph type="subTitle" idx="1"/>
          </p:nvPr>
        </p:nvSpPr>
        <p:spPr>
          <a:xfrm>
            <a:off x="1371600" y="2667000"/>
            <a:ext cx="6400800" cy="1752600"/>
          </a:xfrm>
        </p:spPr>
        <p:txBody>
          <a:bodyPr>
            <a:noAutofit/>
          </a:bodyPr>
          <a:lstStyle/>
          <a:p>
            <a:r>
              <a:rPr lang="en-US" sz="2800" dirty="0" smtClean="0">
                <a:solidFill>
                  <a:schemeClr val="tx1"/>
                </a:solidFill>
              </a:rPr>
              <a:t>Katie L. Stone, Ph.D.</a:t>
            </a:r>
          </a:p>
          <a:p>
            <a:endParaRPr lang="en-US" sz="2000" dirty="0" smtClean="0">
              <a:solidFill>
                <a:schemeClr val="tx1"/>
              </a:solidFill>
            </a:endParaRPr>
          </a:p>
          <a:p>
            <a:r>
              <a:rPr lang="en-US" sz="2400" dirty="0" smtClean="0">
                <a:solidFill>
                  <a:schemeClr val="tx1"/>
                </a:solidFill>
              </a:rPr>
              <a:t>For:</a:t>
            </a:r>
          </a:p>
          <a:p>
            <a:r>
              <a:rPr lang="en-US" sz="2400" dirty="0" smtClean="0">
                <a:solidFill>
                  <a:schemeClr val="tx1"/>
                </a:solidFill>
              </a:rPr>
              <a:t>University of Pennsylvania</a:t>
            </a:r>
          </a:p>
          <a:p>
            <a:r>
              <a:rPr lang="en-US" sz="2400" dirty="0" smtClean="0">
                <a:solidFill>
                  <a:schemeClr val="tx1"/>
                </a:solidFill>
              </a:rPr>
              <a:t>K24 Lecture Series in Sleep and Aging</a:t>
            </a:r>
          </a:p>
          <a:p>
            <a:r>
              <a:rPr lang="en-US" sz="2400" dirty="0" smtClean="0">
                <a:solidFill>
                  <a:schemeClr val="tx1"/>
                </a:solidFill>
              </a:rPr>
              <a:t>Michael Perlis, Principal Investigator</a:t>
            </a:r>
          </a:p>
          <a:p>
            <a:r>
              <a:rPr lang="en-US" sz="2400" dirty="0" smtClean="0">
                <a:solidFill>
                  <a:schemeClr val="tx1"/>
                </a:solidFill>
              </a:rPr>
              <a:t>June 27, 2017</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US">
                <a:latin typeface="Arial" charset="0"/>
              </a:rPr>
              <a:t>Insomnia Prevalence by Age Group</a:t>
            </a:r>
          </a:p>
        </p:txBody>
      </p:sp>
      <p:sp>
        <p:nvSpPr>
          <p:cNvPr id="5123" name="Text Box 4"/>
          <p:cNvSpPr txBox="1">
            <a:spLocks noChangeArrowheads="1"/>
          </p:cNvSpPr>
          <p:nvPr/>
        </p:nvSpPr>
        <p:spPr bwMode="auto">
          <a:xfrm>
            <a:off x="1001713" y="6502400"/>
            <a:ext cx="227012"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400">
              <a:solidFill>
                <a:schemeClr val="accent2"/>
              </a:solidFill>
            </a:endParaRPr>
          </a:p>
          <a:p>
            <a:pPr eaLnBrk="1" hangingPunct="1"/>
            <a:r>
              <a:rPr lang="en-US" sz="1200">
                <a:solidFill>
                  <a:schemeClr val="accent2"/>
                </a:solidFill>
              </a:rPr>
              <a:t>.</a:t>
            </a:r>
          </a:p>
        </p:txBody>
      </p:sp>
      <p:sp>
        <p:nvSpPr>
          <p:cNvPr id="5124" name="Text Box 5"/>
          <p:cNvSpPr txBox="1">
            <a:spLocks noChangeArrowheads="1"/>
          </p:cNvSpPr>
          <p:nvPr/>
        </p:nvSpPr>
        <p:spPr bwMode="auto">
          <a:xfrm>
            <a:off x="1219200" y="6172200"/>
            <a:ext cx="6494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defRPr>
                <a:solidFill>
                  <a:schemeClr val="tx1"/>
                </a:solidFill>
                <a:latin typeface="Arial" charset="0"/>
                <a:ea typeface="ＭＳ Ｐゴシック" charset="0"/>
              </a:defRPr>
            </a:lvl1pPr>
            <a:lvl2pPr marL="800100" indent="-342900">
              <a:defRPr>
                <a:solidFill>
                  <a:schemeClr val="tx1"/>
                </a:solidFill>
                <a:latin typeface="Arial" charset="0"/>
                <a:ea typeface="ＭＳ Ｐゴシック" charset="0"/>
              </a:defRPr>
            </a:lvl2pPr>
            <a:lvl3pPr marL="1257300" indent="-342900">
              <a:defRPr>
                <a:solidFill>
                  <a:schemeClr val="tx1"/>
                </a:solidFill>
                <a:latin typeface="Arial" charset="0"/>
                <a:ea typeface="ＭＳ Ｐゴシック" charset="0"/>
              </a:defRPr>
            </a:lvl3pPr>
            <a:lvl4pPr marL="1714500" indent="-342900">
              <a:defRPr>
                <a:solidFill>
                  <a:schemeClr val="tx1"/>
                </a:solidFill>
                <a:latin typeface="Arial" charset="0"/>
                <a:ea typeface="ＭＳ Ｐゴシック" charset="0"/>
              </a:defRPr>
            </a:lvl4pPr>
            <a:lvl5pPr marL="2171700" indent="-342900">
              <a:defRPr>
                <a:solidFill>
                  <a:schemeClr val="tx1"/>
                </a:solidFill>
                <a:latin typeface="Arial" charset="0"/>
                <a:ea typeface="ＭＳ Ｐゴシック" charset="0"/>
              </a:defRPr>
            </a:lvl5pPr>
            <a:lvl6pPr marL="2628900" indent="-342900" eaLnBrk="0" fontAlgn="base" hangingPunct="0">
              <a:spcBef>
                <a:spcPct val="0"/>
              </a:spcBef>
              <a:spcAft>
                <a:spcPct val="0"/>
              </a:spcAft>
              <a:defRPr>
                <a:solidFill>
                  <a:schemeClr val="tx1"/>
                </a:solidFill>
                <a:latin typeface="Arial" charset="0"/>
                <a:ea typeface="ＭＳ Ｐゴシック" charset="0"/>
              </a:defRPr>
            </a:lvl6pPr>
            <a:lvl7pPr marL="3086100" indent="-342900" eaLnBrk="0" fontAlgn="base" hangingPunct="0">
              <a:spcBef>
                <a:spcPct val="0"/>
              </a:spcBef>
              <a:spcAft>
                <a:spcPct val="0"/>
              </a:spcAft>
              <a:defRPr>
                <a:solidFill>
                  <a:schemeClr val="tx1"/>
                </a:solidFill>
                <a:latin typeface="Arial" charset="0"/>
                <a:ea typeface="ＭＳ Ｐゴシック" charset="0"/>
              </a:defRPr>
            </a:lvl7pPr>
            <a:lvl8pPr marL="3543300" indent="-342900" eaLnBrk="0" fontAlgn="base" hangingPunct="0">
              <a:spcBef>
                <a:spcPct val="0"/>
              </a:spcBef>
              <a:spcAft>
                <a:spcPct val="0"/>
              </a:spcAft>
              <a:defRPr>
                <a:solidFill>
                  <a:schemeClr val="tx1"/>
                </a:solidFill>
                <a:latin typeface="Arial" charset="0"/>
                <a:ea typeface="ＭＳ Ｐゴシック" charset="0"/>
              </a:defRPr>
            </a:lvl8pPr>
            <a:lvl9pPr marL="4000500" indent="-3429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en-US" sz="1200" dirty="0">
              <a:solidFill>
                <a:schemeClr val="accent2"/>
              </a:solidFill>
            </a:endParaRPr>
          </a:p>
          <a:p>
            <a:pPr eaLnBrk="1" hangingPunct="1"/>
            <a:r>
              <a:rPr lang="en-US" sz="1200" dirty="0"/>
              <a:t>1.	Foley et al. SLEEP 1995; 18(6): 425-32</a:t>
            </a:r>
          </a:p>
        </p:txBody>
      </p:sp>
      <p:graphicFrame>
        <p:nvGraphicFramePr>
          <p:cNvPr id="2" name="Object 6"/>
          <p:cNvGraphicFramePr>
            <a:graphicFrameLocks noGrp="1" noChangeAspect="1"/>
          </p:cNvGraphicFramePr>
          <p:nvPr>
            <p:ph sz="half" idx="2"/>
            <p:extLst>
              <p:ext uri="{D42A27DB-BD31-4B8C-83A1-F6EECF244321}">
                <p14:modId xmlns:p14="http://schemas.microsoft.com/office/powerpoint/2010/main" val="1708900175"/>
              </p:ext>
            </p:extLst>
          </p:nvPr>
        </p:nvGraphicFramePr>
        <p:xfrm>
          <a:off x="1423988" y="1498600"/>
          <a:ext cx="6751637" cy="4467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47487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4000" y="323850"/>
            <a:ext cx="8432800" cy="911225"/>
          </a:xfrm>
        </p:spPr>
        <p:txBody>
          <a:bodyPr>
            <a:noAutofit/>
          </a:bodyPr>
          <a:lstStyle/>
          <a:p>
            <a:r>
              <a:rPr lang="en-US" altLang="en-US" sz="3600" dirty="0" smtClean="0"/>
              <a:t>Percent with Apnea-Hypopnea Index</a:t>
            </a:r>
            <a:r>
              <a:rPr lang="en-US" altLang="en-US" sz="3600" u="sng" dirty="0" smtClean="0"/>
              <a:t>&gt;</a:t>
            </a:r>
            <a:r>
              <a:rPr lang="en-US" altLang="en-US" sz="3600" dirty="0" smtClean="0"/>
              <a:t>10, </a:t>
            </a:r>
            <a:br>
              <a:rPr lang="en-US" altLang="en-US" sz="3600" dirty="0" smtClean="0"/>
            </a:br>
            <a:r>
              <a:rPr lang="en-US" altLang="en-US" sz="3600" dirty="0" smtClean="0"/>
              <a:t>by Age Group</a:t>
            </a:r>
          </a:p>
        </p:txBody>
      </p:sp>
      <p:graphicFrame>
        <p:nvGraphicFramePr>
          <p:cNvPr id="2167811" name="Group 3"/>
          <p:cNvGraphicFramePr>
            <a:graphicFrameLocks noGrp="1"/>
          </p:cNvGraphicFramePr>
          <p:nvPr>
            <p:ph type="tbl" idx="1"/>
          </p:nvPr>
        </p:nvGraphicFramePr>
        <p:xfrm>
          <a:off x="609600" y="1828800"/>
          <a:ext cx="7721600" cy="3389313"/>
        </p:xfrm>
        <a:graphic>
          <a:graphicData uri="http://schemas.openxmlformats.org/drawingml/2006/table">
            <a:tbl>
              <a:tblPr/>
              <a:tblGrid>
                <a:gridCol w="1897063"/>
                <a:gridCol w="2911475"/>
                <a:gridCol w="2913062"/>
              </a:tblGrid>
              <a:tr h="1065213">
                <a:tc>
                  <a:txBody>
                    <a:bodyPr/>
                    <a:lstStyle/>
                    <a:p>
                      <a:pPr marL="0" marR="0" lvl="0" indent="0" algn="l" defTabSz="914400" rtl="0" eaLnBrk="0" fontAlgn="base" latinLnBrk="0" hangingPunct="0">
                        <a:lnSpc>
                          <a:spcPct val="90000"/>
                        </a:lnSpc>
                        <a:spcBef>
                          <a:spcPct val="45000"/>
                        </a:spcBef>
                        <a:spcAft>
                          <a:spcPct val="15000"/>
                        </a:spcAft>
                        <a:buClr>
                          <a:srgbClr val="FFBF9F"/>
                        </a:buClr>
                        <a:buSzTx/>
                        <a:buFont typeface="Wingdings" pitchFamily="2" charset="2"/>
                        <a:buNone/>
                        <a:tabLst/>
                      </a:pPr>
                      <a:endParaRPr kumimoji="0" lang="en-US" sz="3300" b="0" i="0" u="none" strike="noStrike" cap="none" normalizeH="0" baseline="0" smtClean="0">
                        <a:ln>
                          <a:noFill/>
                        </a:ln>
                        <a:solidFill>
                          <a:schemeClr val="tx1"/>
                        </a:solidFill>
                        <a:effectLst/>
                        <a:latin typeface="Arial Narrow" pitchFamily="34"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Aged 30-60 yr</a:t>
                      </a:r>
                      <a:r>
                        <a:rPr kumimoji="0" lang="en-US" sz="3300" b="0" i="0" u="none" strike="noStrike" cap="none" normalizeH="0" baseline="30000" smtClean="0">
                          <a:ln>
                            <a:noFill/>
                          </a:ln>
                          <a:solidFill>
                            <a:schemeClr val="tx1"/>
                          </a:solidFill>
                          <a:effectLst/>
                          <a:latin typeface="Arial Narrow" pitchFamily="34" charset="0"/>
                        </a:rPr>
                        <a:t>1</a:t>
                      </a:r>
                      <a:endParaRPr kumimoji="0" lang="en-US" sz="3300" b="0" i="0" u="none" strike="noStrike" cap="none" normalizeH="0" baseline="0" smtClean="0">
                        <a:ln>
                          <a:noFill/>
                        </a:ln>
                        <a:solidFill>
                          <a:schemeClr val="tx1"/>
                        </a:solidFill>
                        <a:effectLst/>
                        <a:latin typeface="Arial Narrow" pitchFamily="34" charset="0"/>
                      </a:endParaRPr>
                    </a:p>
                  </a:txBody>
                  <a:tcPr anchor="ctr" anchorCtr="1"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Aged &gt;65 yrs</a:t>
                      </a:r>
                      <a:r>
                        <a:rPr kumimoji="0" lang="en-US" sz="3300" b="0" i="0" u="none" strike="noStrike" cap="none" normalizeH="0" baseline="30000" smtClean="0">
                          <a:ln>
                            <a:noFill/>
                          </a:ln>
                          <a:solidFill>
                            <a:schemeClr val="tx1"/>
                          </a:solidFill>
                          <a:effectLst/>
                          <a:latin typeface="Arial Narrow" pitchFamily="34" charset="0"/>
                        </a:rPr>
                        <a:t>2</a:t>
                      </a:r>
                      <a:endParaRPr kumimoji="0" lang="en-US" sz="3300" b="0" i="0" u="none" strike="noStrike" cap="none" normalizeH="0" baseline="0" smtClean="0">
                        <a:ln>
                          <a:noFill/>
                        </a:ln>
                        <a:solidFill>
                          <a:schemeClr val="tx1"/>
                        </a:solidFill>
                        <a:effectLst/>
                        <a:latin typeface="Arial Narrow" pitchFamily="34" charset="0"/>
                      </a:endParaRPr>
                    </a:p>
                  </a:txBody>
                  <a:tcPr anchor="ctr" anchorCtr="1"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4700">
                <a:tc>
                  <a:txBody>
                    <a:bodyPr/>
                    <a:lstStyle/>
                    <a:p>
                      <a:pPr marL="0" marR="0" lvl="0" indent="0" algn="l"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Men</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15%</a:t>
                      </a:r>
                    </a:p>
                  </a:txBody>
                  <a:tcPr anchor="ctr" anchorCtr="1"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70%</a:t>
                      </a:r>
                    </a:p>
                  </a:txBody>
                  <a:tcPr anchor="ctr" anchorCtr="1"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774700">
                <a:tc>
                  <a:txBody>
                    <a:bodyPr/>
                    <a:lstStyle/>
                    <a:p>
                      <a:pPr marL="0" marR="0" lvl="0" indent="0" algn="l"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Women</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5%</a:t>
                      </a:r>
                    </a:p>
                  </a:txBody>
                  <a:tcPr anchor="ctr" anchorCtr="1"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56%</a:t>
                      </a:r>
                    </a:p>
                  </a:txBody>
                  <a:tcPr anchor="ctr" anchorCtr="1" horzOverflow="overflow">
                    <a:lnL>
                      <a:noFill/>
                    </a:lnL>
                    <a:lnR cap="flat">
                      <a:noFill/>
                    </a:lnR>
                    <a:lnT>
                      <a:noFill/>
                    </a:lnT>
                    <a:lnB>
                      <a:noFill/>
                    </a:lnB>
                    <a:lnTlToBr>
                      <a:noFill/>
                    </a:lnTlToBr>
                    <a:lnBlToTr>
                      <a:noFill/>
                    </a:lnBlToTr>
                    <a:noFill/>
                  </a:tcPr>
                </a:tc>
              </a:tr>
              <a:tr h="774700">
                <a:tc>
                  <a:txBody>
                    <a:bodyPr/>
                    <a:lstStyle/>
                    <a:p>
                      <a:pPr marL="0" marR="0" lvl="0" indent="0" algn="l"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Total</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10%</a:t>
                      </a:r>
                    </a:p>
                  </a:txBody>
                  <a:tcPr anchor="ctr" anchorCtr="1"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45000"/>
                        </a:spcBef>
                        <a:spcAft>
                          <a:spcPct val="15000"/>
                        </a:spcAft>
                        <a:buClr>
                          <a:srgbClr val="FFBF9F"/>
                        </a:buClr>
                        <a:buSzTx/>
                        <a:buFont typeface="Wingdings" pitchFamily="2" charset="2"/>
                        <a:buNone/>
                        <a:tabLst/>
                      </a:pPr>
                      <a:r>
                        <a:rPr kumimoji="0" lang="en-US" sz="3300" b="0" i="0" u="none" strike="noStrike" cap="none" normalizeH="0" baseline="0" smtClean="0">
                          <a:ln>
                            <a:noFill/>
                          </a:ln>
                          <a:solidFill>
                            <a:schemeClr val="tx1"/>
                          </a:solidFill>
                          <a:effectLst/>
                          <a:latin typeface="Arial Narrow" pitchFamily="34" charset="0"/>
                        </a:rPr>
                        <a:t>62%</a:t>
                      </a:r>
                    </a:p>
                  </a:txBody>
                  <a:tcPr anchor="ctr" anchorCtr="1"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7" name="Rectangle 27"/>
          <p:cNvSpPr>
            <a:spLocks noChangeArrowheads="1"/>
          </p:cNvSpPr>
          <p:nvPr/>
        </p:nvSpPr>
        <p:spPr bwMode="auto">
          <a:xfrm>
            <a:off x="203200" y="5715000"/>
            <a:ext cx="8737600" cy="762000"/>
          </a:xfrm>
          <a:prstGeom prst="rect">
            <a:avLst/>
          </a:prstGeom>
          <a:noFill/>
          <a:ln w="9525">
            <a:noFill/>
            <a:miter lim="800000"/>
            <a:headEnd/>
            <a:tailEnd/>
          </a:ln>
          <a:effectLst/>
        </p:spPr>
        <p:txBody>
          <a:bodyPr wrap="none" anchor="ctr"/>
          <a:lstStyle/>
          <a:p>
            <a:pPr marL="457200" indent="-457200"/>
            <a:r>
              <a:rPr lang="en-US" altLang="en-US" sz="1400">
                <a:latin typeface="Arial Narrow" pitchFamily="34" charset="0"/>
              </a:rPr>
              <a:t>1. Young et al NEJM 1993, 328:1230-1235; hypopnea defined as 50%  +4% desat</a:t>
            </a:r>
          </a:p>
          <a:p>
            <a:pPr marL="457200" indent="-457200"/>
            <a:r>
              <a:rPr lang="en-US" altLang="en-US" sz="1400">
                <a:latin typeface="Arial Narrow" pitchFamily="34" charset="0"/>
              </a:rPr>
              <a:t>2. Ancoli-Israel et al Sleep 1991, 14:486-495; hypopnea defined as 50% </a:t>
            </a:r>
          </a:p>
        </p:txBody>
      </p:sp>
      <p:sp>
        <p:nvSpPr>
          <p:cNvPr id="7188" name="Line 28"/>
          <p:cNvSpPr>
            <a:spLocks noChangeShapeType="1"/>
          </p:cNvSpPr>
          <p:nvPr/>
        </p:nvSpPr>
        <p:spPr bwMode="auto">
          <a:xfrm>
            <a:off x="5654675" y="5878513"/>
            <a:ext cx="0" cy="228600"/>
          </a:xfrm>
          <a:prstGeom prst="line">
            <a:avLst/>
          </a:prstGeom>
          <a:noFill/>
          <a:ln w="9525">
            <a:solidFill>
              <a:schemeClr val="tx1"/>
            </a:solidFill>
            <a:round/>
            <a:headEnd/>
            <a:tailEnd type="triangle" w="med" len="med"/>
          </a:ln>
          <a:effectLst/>
        </p:spPr>
        <p:txBody>
          <a:bodyPr/>
          <a:lstStyle/>
          <a:p>
            <a:endParaRPr lang="en-US"/>
          </a:p>
        </p:txBody>
      </p:sp>
      <p:sp>
        <p:nvSpPr>
          <p:cNvPr id="7189" name="Line 29"/>
          <p:cNvSpPr>
            <a:spLocks noChangeShapeType="1"/>
          </p:cNvSpPr>
          <p:nvPr/>
        </p:nvSpPr>
        <p:spPr bwMode="auto">
          <a:xfrm>
            <a:off x="5010150" y="6124575"/>
            <a:ext cx="0" cy="2286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4886492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p:txBody>
          <a:bodyPr/>
          <a:lstStyle/>
          <a:p>
            <a:pPr eaLnBrk="1" hangingPunct="1"/>
            <a:r>
              <a:rPr lang="en-US" sz="3200" b="0" dirty="0"/>
              <a:t>Prevalence of Sleep Disordered Breathing (SDB) by Age, </a:t>
            </a:r>
            <a:r>
              <a:rPr lang="en-US" sz="3200" b="0" dirty="0" err="1"/>
              <a:t>MrOS</a:t>
            </a:r>
            <a:r>
              <a:rPr lang="en-US" sz="3200" b="0" dirty="0"/>
              <a:t> </a:t>
            </a:r>
            <a:r>
              <a:rPr lang="en-US" sz="3200" b="0" dirty="0" smtClean="0"/>
              <a:t>Sleep Cohort </a:t>
            </a:r>
            <a:r>
              <a:rPr lang="en-US" sz="3200" b="0" dirty="0"/>
              <a:t>of Older Men</a:t>
            </a:r>
          </a:p>
        </p:txBody>
      </p:sp>
      <p:grpSp>
        <p:nvGrpSpPr>
          <p:cNvPr id="13315" name="Group 5"/>
          <p:cNvGrpSpPr>
            <a:grpSpLocks/>
          </p:cNvGrpSpPr>
          <p:nvPr/>
        </p:nvGrpSpPr>
        <p:grpSpPr bwMode="auto">
          <a:xfrm>
            <a:off x="984739" y="1875692"/>
            <a:ext cx="4792133" cy="4601308"/>
            <a:chOff x="119002" y="1436587"/>
            <a:chExt cx="5086350" cy="4933950"/>
          </a:xfrm>
        </p:grpSpPr>
        <p:pic>
          <p:nvPicPr>
            <p:cNvPr id="133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02" y="1436587"/>
              <a:ext cx="508635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9" name="Rectangle 4"/>
            <p:cNvSpPr>
              <a:spLocks noChangeArrowheads="1"/>
            </p:cNvSpPr>
            <p:nvPr/>
          </p:nvSpPr>
          <p:spPr bwMode="auto">
            <a:xfrm>
              <a:off x="1666755" y="4952518"/>
              <a:ext cx="2627453" cy="355922"/>
            </a:xfrm>
            <a:prstGeom prst="rect">
              <a:avLst/>
            </a:prstGeom>
            <a:solidFill>
              <a:schemeClr val="tx1"/>
            </a:solidFill>
            <a:ln w="12700">
              <a:solidFill>
                <a:schemeClr val="tx1"/>
              </a:solidFill>
              <a:round/>
              <a:headEnd/>
              <a:tailEnd/>
            </a:ln>
          </p:spPr>
          <p:txBody>
            <a:bodyPr/>
            <a:lstStyle/>
            <a:p>
              <a:pPr algn="ctr"/>
              <a:r>
                <a:rPr lang="en-US" sz="1400">
                  <a:solidFill>
                    <a:schemeClr val="bg2"/>
                  </a:solidFill>
                </a:rPr>
                <a:t>Age</a:t>
              </a:r>
            </a:p>
          </p:txBody>
        </p:sp>
      </p:grpSp>
      <p:sp>
        <p:nvSpPr>
          <p:cNvPr id="7" name="TextBox 6"/>
          <p:cNvSpPr txBox="1"/>
          <p:nvPr/>
        </p:nvSpPr>
        <p:spPr>
          <a:xfrm>
            <a:off x="1276354" y="6447692"/>
            <a:ext cx="3642078" cy="304800"/>
          </a:xfrm>
          <a:prstGeom prst="rect">
            <a:avLst/>
          </a:prstGeom>
          <a:noFill/>
        </p:spPr>
        <p:txBody>
          <a:bodyPr>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sz="1400" dirty="0" err="1"/>
              <a:t>Mehra</a:t>
            </a:r>
            <a:r>
              <a:rPr lang="en-US" sz="1400" dirty="0"/>
              <a:t> R et al. JAGS 55:1356–1364, 2007</a:t>
            </a:r>
          </a:p>
        </p:txBody>
      </p:sp>
      <p:sp>
        <p:nvSpPr>
          <p:cNvPr id="13317" name="Text Box 11"/>
          <p:cNvSpPr txBox="1">
            <a:spLocks noChangeArrowheads="1"/>
          </p:cNvSpPr>
          <p:nvPr/>
        </p:nvSpPr>
        <p:spPr bwMode="auto">
          <a:xfrm>
            <a:off x="5776872" y="2508740"/>
            <a:ext cx="2909928"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spcBef>
                <a:spcPct val="50000"/>
              </a:spcBef>
              <a:buFontTx/>
              <a:buChar char="•"/>
            </a:pPr>
            <a:r>
              <a:rPr lang="en-US" dirty="0"/>
              <a:t> </a:t>
            </a:r>
            <a:r>
              <a:rPr lang="en-US" dirty="0">
                <a:latin typeface="+mn-lt"/>
              </a:rPr>
              <a:t>AHI </a:t>
            </a:r>
            <a:r>
              <a:rPr lang="en-US" dirty="0">
                <a:latin typeface="+mn-lt"/>
                <a:cs typeface="Arial" charset="0"/>
              </a:rPr>
              <a:t>≥ 5 prevalence is high; does not further increase with advancing age</a:t>
            </a:r>
          </a:p>
          <a:p>
            <a:pPr>
              <a:spcBef>
                <a:spcPct val="50000"/>
              </a:spcBef>
              <a:buFontTx/>
              <a:buChar char="•"/>
            </a:pPr>
            <a:r>
              <a:rPr lang="en-US" dirty="0">
                <a:latin typeface="+mn-lt"/>
                <a:cs typeface="Arial" charset="0"/>
              </a:rPr>
              <a:t> AHI ≥ 15 prevalence continues to increase with advancing age</a:t>
            </a:r>
          </a:p>
        </p:txBody>
      </p:sp>
    </p:spTree>
    <p:extLst>
      <p:ext uri="{BB962C8B-B14F-4D97-AF65-F5344CB8AC3E}">
        <p14:creationId xmlns:p14="http://schemas.microsoft.com/office/powerpoint/2010/main" val="28102752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2"/>
          <p:cNvSpPr>
            <a:spLocks noChangeShapeType="1"/>
          </p:cNvSpPr>
          <p:nvPr/>
        </p:nvSpPr>
        <p:spPr bwMode="auto">
          <a:xfrm>
            <a:off x="668338" y="4706938"/>
            <a:ext cx="80645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3075" name="Group 3"/>
          <p:cNvGrpSpPr>
            <a:grpSpLocks/>
          </p:cNvGrpSpPr>
          <p:nvPr/>
        </p:nvGrpSpPr>
        <p:grpSpPr bwMode="auto">
          <a:xfrm>
            <a:off x="668338" y="4706938"/>
            <a:ext cx="7775575" cy="87312"/>
            <a:chOff x="295" y="3217"/>
            <a:chExt cx="4898" cy="91"/>
          </a:xfrm>
        </p:grpSpPr>
        <p:sp>
          <p:nvSpPr>
            <p:cNvPr id="3105" name="Line 4"/>
            <p:cNvSpPr>
              <a:spLocks noChangeShapeType="1"/>
            </p:cNvSpPr>
            <p:nvPr/>
          </p:nvSpPr>
          <p:spPr bwMode="auto">
            <a:xfrm>
              <a:off x="295"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06" name="Line 5"/>
            <p:cNvSpPr>
              <a:spLocks noChangeShapeType="1"/>
            </p:cNvSpPr>
            <p:nvPr/>
          </p:nvSpPr>
          <p:spPr bwMode="auto">
            <a:xfrm>
              <a:off x="567"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07" name="Line 6"/>
            <p:cNvSpPr>
              <a:spLocks noChangeShapeType="1"/>
            </p:cNvSpPr>
            <p:nvPr/>
          </p:nvSpPr>
          <p:spPr bwMode="auto">
            <a:xfrm>
              <a:off x="839"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08" name="Line 7"/>
            <p:cNvSpPr>
              <a:spLocks noChangeShapeType="1"/>
            </p:cNvSpPr>
            <p:nvPr/>
          </p:nvSpPr>
          <p:spPr bwMode="auto">
            <a:xfrm>
              <a:off x="1111"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09" name="Line 8"/>
            <p:cNvSpPr>
              <a:spLocks noChangeShapeType="1"/>
            </p:cNvSpPr>
            <p:nvPr/>
          </p:nvSpPr>
          <p:spPr bwMode="auto">
            <a:xfrm>
              <a:off x="1383"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10" name="Line 9"/>
            <p:cNvSpPr>
              <a:spLocks noChangeShapeType="1"/>
            </p:cNvSpPr>
            <p:nvPr/>
          </p:nvSpPr>
          <p:spPr bwMode="auto">
            <a:xfrm>
              <a:off x="1655"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11" name="Line 10"/>
            <p:cNvSpPr>
              <a:spLocks noChangeShapeType="1"/>
            </p:cNvSpPr>
            <p:nvPr/>
          </p:nvSpPr>
          <p:spPr bwMode="auto">
            <a:xfrm>
              <a:off x="1927"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 name="Line 11"/>
            <p:cNvSpPr>
              <a:spLocks noChangeShapeType="1"/>
            </p:cNvSpPr>
            <p:nvPr/>
          </p:nvSpPr>
          <p:spPr bwMode="auto">
            <a:xfrm>
              <a:off x="2200"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13" name="Line 12"/>
            <p:cNvSpPr>
              <a:spLocks noChangeShapeType="1"/>
            </p:cNvSpPr>
            <p:nvPr/>
          </p:nvSpPr>
          <p:spPr bwMode="auto">
            <a:xfrm>
              <a:off x="2472"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 name="Line 13"/>
            <p:cNvSpPr>
              <a:spLocks noChangeShapeType="1"/>
            </p:cNvSpPr>
            <p:nvPr/>
          </p:nvSpPr>
          <p:spPr bwMode="auto">
            <a:xfrm>
              <a:off x="2744"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15" name="Line 14"/>
            <p:cNvSpPr>
              <a:spLocks noChangeShapeType="1"/>
            </p:cNvSpPr>
            <p:nvPr/>
          </p:nvSpPr>
          <p:spPr bwMode="auto">
            <a:xfrm>
              <a:off x="3016"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 name="Line 15"/>
            <p:cNvSpPr>
              <a:spLocks noChangeShapeType="1"/>
            </p:cNvSpPr>
            <p:nvPr/>
          </p:nvSpPr>
          <p:spPr bwMode="auto">
            <a:xfrm>
              <a:off x="3288"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17" name="Line 16"/>
            <p:cNvSpPr>
              <a:spLocks noChangeShapeType="1"/>
            </p:cNvSpPr>
            <p:nvPr/>
          </p:nvSpPr>
          <p:spPr bwMode="auto">
            <a:xfrm>
              <a:off x="3560"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18" name="Line 17"/>
            <p:cNvSpPr>
              <a:spLocks noChangeShapeType="1"/>
            </p:cNvSpPr>
            <p:nvPr/>
          </p:nvSpPr>
          <p:spPr bwMode="auto">
            <a:xfrm>
              <a:off x="3833"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19" name="Line 18"/>
            <p:cNvSpPr>
              <a:spLocks noChangeShapeType="1"/>
            </p:cNvSpPr>
            <p:nvPr/>
          </p:nvSpPr>
          <p:spPr bwMode="auto">
            <a:xfrm>
              <a:off x="4105"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20" name="Line 19"/>
            <p:cNvSpPr>
              <a:spLocks noChangeShapeType="1"/>
            </p:cNvSpPr>
            <p:nvPr/>
          </p:nvSpPr>
          <p:spPr bwMode="auto">
            <a:xfrm>
              <a:off x="4377"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21" name="Line 20"/>
            <p:cNvSpPr>
              <a:spLocks noChangeShapeType="1"/>
            </p:cNvSpPr>
            <p:nvPr/>
          </p:nvSpPr>
          <p:spPr bwMode="auto">
            <a:xfrm>
              <a:off x="4649"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22" name="Line 21"/>
            <p:cNvSpPr>
              <a:spLocks noChangeShapeType="1"/>
            </p:cNvSpPr>
            <p:nvPr/>
          </p:nvSpPr>
          <p:spPr bwMode="auto">
            <a:xfrm>
              <a:off x="4921"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23" name="Line 22"/>
            <p:cNvSpPr>
              <a:spLocks noChangeShapeType="1"/>
            </p:cNvSpPr>
            <p:nvPr/>
          </p:nvSpPr>
          <p:spPr bwMode="auto">
            <a:xfrm>
              <a:off x="5193" y="3217"/>
              <a:ext cx="0"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3095" name="Rectangle 23"/>
          <p:cNvSpPr>
            <a:spLocks noChangeArrowheads="1"/>
          </p:cNvSpPr>
          <p:nvPr/>
        </p:nvSpPr>
        <p:spPr bwMode="auto">
          <a:xfrm>
            <a:off x="1104900" y="3740150"/>
            <a:ext cx="3870325" cy="72072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3077" name="Rectangle 24"/>
          <p:cNvSpPr>
            <a:spLocks noChangeArrowheads="1"/>
          </p:cNvSpPr>
          <p:nvPr/>
        </p:nvSpPr>
        <p:spPr bwMode="auto">
          <a:xfrm>
            <a:off x="2827338" y="2660650"/>
            <a:ext cx="3240087" cy="720725"/>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endParaRPr lang="en-US"/>
          </a:p>
        </p:txBody>
      </p:sp>
      <p:sp>
        <p:nvSpPr>
          <p:cNvPr id="3097" name="Rectangle 25"/>
          <p:cNvSpPr>
            <a:spLocks noChangeArrowheads="1"/>
          </p:cNvSpPr>
          <p:nvPr/>
        </p:nvSpPr>
        <p:spPr bwMode="auto">
          <a:xfrm>
            <a:off x="4122738" y="1652588"/>
            <a:ext cx="3494087" cy="647700"/>
          </a:xfrm>
          <a:prstGeom prst="rect">
            <a:avLst/>
          </a:prstGeom>
          <a:solidFill>
            <a:srgbClr val="3366FF"/>
          </a:solidFill>
          <a:ln w="9525">
            <a:solidFill>
              <a:schemeClr val="tx1"/>
            </a:solidFill>
            <a:miter lim="800000"/>
            <a:headEnd/>
            <a:tailEnd/>
          </a:ln>
          <a:effectLst/>
        </p:spPr>
        <p:txBody>
          <a:bodyPr wrap="none" anchor="ctr"/>
          <a:lstStyle/>
          <a:p>
            <a:pPr eaLnBrk="1" hangingPunct="1"/>
            <a:endParaRPr lang="en-US"/>
          </a:p>
        </p:txBody>
      </p:sp>
      <p:sp>
        <p:nvSpPr>
          <p:cNvPr id="3098" name="Text Box 26"/>
          <p:cNvSpPr txBox="1">
            <a:spLocks noChangeArrowheads="1"/>
          </p:cNvSpPr>
          <p:nvPr/>
        </p:nvSpPr>
        <p:spPr bwMode="auto">
          <a:xfrm>
            <a:off x="1054100" y="3924300"/>
            <a:ext cx="1223963"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GB" b="1" dirty="0">
                <a:solidFill>
                  <a:schemeClr val="bg1"/>
                </a:solidFill>
              </a:rPr>
              <a:t>Sleepy</a:t>
            </a:r>
            <a:endParaRPr lang="en-US" b="1" dirty="0">
              <a:solidFill>
                <a:schemeClr val="bg1"/>
              </a:solidFill>
            </a:endParaRPr>
          </a:p>
        </p:txBody>
      </p:sp>
      <p:sp>
        <p:nvSpPr>
          <p:cNvPr id="3099" name="Text Box 27"/>
          <p:cNvSpPr txBox="1">
            <a:spLocks noChangeArrowheads="1"/>
          </p:cNvSpPr>
          <p:nvPr/>
        </p:nvSpPr>
        <p:spPr bwMode="auto">
          <a:xfrm>
            <a:off x="2516188" y="3800475"/>
            <a:ext cx="85883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GB" b="1">
                <a:solidFill>
                  <a:schemeClr val="bg1"/>
                </a:solidFill>
              </a:rPr>
              <a:t>Go to bed</a:t>
            </a:r>
            <a:endParaRPr lang="en-US" b="1">
              <a:solidFill>
                <a:schemeClr val="bg1"/>
              </a:solidFill>
            </a:endParaRPr>
          </a:p>
        </p:txBody>
      </p:sp>
      <p:sp>
        <p:nvSpPr>
          <p:cNvPr id="3100" name="Text Box 28"/>
          <p:cNvSpPr txBox="1">
            <a:spLocks noChangeArrowheads="1"/>
          </p:cNvSpPr>
          <p:nvPr/>
        </p:nvSpPr>
        <p:spPr bwMode="auto">
          <a:xfrm>
            <a:off x="4178300" y="3800475"/>
            <a:ext cx="8636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GB" b="1">
                <a:solidFill>
                  <a:schemeClr val="bg1"/>
                </a:solidFill>
              </a:rPr>
              <a:t>Wake up</a:t>
            </a:r>
            <a:endParaRPr lang="en-US" b="1">
              <a:solidFill>
                <a:schemeClr val="bg1"/>
              </a:solidFill>
            </a:endParaRPr>
          </a:p>
        </p:txBody>
      </p:sp>
      <p:sp>
        <p:nvSpPr>
          <p:cNvPr id="3082" name="Text Box 29"/>
          <p:cNvSpPr txBox="1">
            <a:spLocks noChangeArrowheads="1"/>
          </p:cNvSpPr>
          <p:nvPr/>
        </p:nvSpPr>
        <p:spPr bwMode="auto">
          <a:xfrm>
            <a:off x="5256213" y="2736850"/>
            <a:ext cx="8636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GB" b="1">
                <a:solidFill>
                  <a:schemeClr val="tx2"/>
                </a:solidFill>
              </a:rPr>
              <a:t>Wake up</a:t>
            </a:r>
            <a:endParaRPr lang="en-US" b="1">
              <a:solidFill>
                <a:schemeClr val="tx2"/>
              </a:solidFill>
            </a:endParaRPr>
          </a:p>
        </p:txBody>
      </p:sp>
      <p:sp>
        <p:nvSpPr>
          <p:cNvPr id="3083" name="Text Box 30"/>
          <p:cNvSpPr txBox="1">
            <a:spLocks noChangeArrowheads="1"/>
          </p:cNvSpPr>
          <p:nvPr/>
        </p:nvSpPr>
        <p:spPr bwMode="auto">
          <a:xfrm>
            <a:off x="2827338" y="2736850"/>
            <a:ext cx="130968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GB" b="1">
                <a:solidFill>
                  <a:schemeClr val="tx2"/>
                </a:solidFill>
              </a:rPr>
              <a:t>Sleepy–Go to bed</a:t>
            </a:r>
            <a:endParaRPr lang="en-US" b="1">
              <a:solidFill>
                <a:schemeClr val="tx2"/>
              </a:solidFill>
            </a:endParaRPr>
          </a:p>
        </p:txBody>
      </p:sp>
      <p:sp>
        <p:nvSpPr>
          <p:cNvPr id="3103" name="Text Box 31"/>
          <p:cNvSpPr txBox="1">
            <a:spLocks noChangeArrowheads="1"/>
          </p:cNvSpPr>
          <p:nvPr/>
        </p:nvSpPr>
        <p:spPr bwMode="auto">
          <a:xfrm>
            <a:off x="4116388" y="1690688"/>
            <a:ext cx="1338262"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GB" b="1">
                <a:solidFill>
                  <a:schemeClr val="bg2"/>
                </a:solidFill>
              </a:rPr>
              <a:t>Sleepy–Go to bed</a:t>
            </a:r>
            <a:endParaRPr lang="en-US" b="1">
              <a:solidFill>
                <a:schemeClr val="bg2"/>
              </a:solidFill>
            </a:endParaRPr>
          </a:p>
        </p:txBody>
      </p:sp>
      <p:sp>
        <p:nvSpPr>
          <p:cNvPr id="3104" name="Text Box 32"/>
          <p:cNvSpPr txBox="1">
            <a:spLocks noChangeArrowheads="1"/>
          </p:cNvSpPr>
          <p:nvPr/>
        </p:nvSpPr>
        <p:spPr bwMode="auto">
          <a:xfrm>
            <a:off x="6816725" y="1690688"/>
            <a:ext cx="8636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90000"/>
              </a:lnSpc>
            </a:pPr>
            <a:r>
              <a:rPr lang="en-GB" b="1">
                <a:solidFill>
                  <a:schemeClr val="bg2"/>
                </a:solidFill>
              </a:rPr>
              <a:t>Wake up</a:t>
            </a:r>
            <a:endParaRPr lang="en-US" b="1">
              <a:solidFill>
                <a:schemeClr val="bg2"/>
              </a:solidFill>
            </a:endParaRPr>
          </a:p>
        </p:txBody>
      </p:sp>
      <p:sp>
        <p:nvSpPr>
          <p:cNvPr id="3086" name="Text Box 33"/>
          <p:cNvSpPr txBox="1">
            <a:spLocks noChangeArrowheads="1"/>
          </p:cNvSpPr>
          <p:nvPr/>
        </p:nvSpPr>
        <p:spPr bwMode="auto">
          <a:xfrm>
            <a:off x="269875" y="483393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b="1"/>
              <a:t>6PM</a:t>
            </a:r>
            <a:endParaRPr lang="en-US" b="1"/>
          </a:p>
        </p:txBody>
      </p:sp>
      <p:sp>
        <p:nvSpPr>
          <p:cNvPr id="3087" name="Text Box 34"/>
          <p:cNvSpPr txBox="1">
            <a:spLocks noChangeArrowheads="1"/>
          </p:cNvSpPr>
          <p:nvPr/>
        </p:nvSpPr>
        <p:spPr bwMode="auto">
          <a:xfrm>
            <a:off x="1565275" y="483393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b="1"/>
              <a:t>9PM</a:t>
            </a:r>
            <a:endParaRPr lang="en-US" b="1"/>
          </a:p>
        </p:txBody>
      </p:sp>
      <p:sp>
        <p:nvSpPr>
          <p:cNvPr id="3088" name="Text Box 35"/>
          <p:cNvSpPr txBox="1">
            <a:spLocks noChangeArrowheads="1"/>
          </p:cNvSpPr>
          <p:nvPr/>
        </p:nvSpPr>
        <p:spPr bwMode="auto">
          <a:xfrm>
            <a:off x="2862263" y="4833938"/>
            <a:ext cx="9477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b="1"/>
              <a:t>12AM</a:t>
            </a:r>
            <a:endParaRPr lang="en-US" b="1"/>
          </a:p>
        </p:txBody>
      </p:sp>
      <p:sp>
        <p:nvSpPr>
          <p:cNvPr id="3089" name="Text Box 36"/>
          <p:cNvSpPr txBox="1">
            <a:spLocks noChangeArrowheads="1"/>
          </p:cNvSpPr>
          <p:nvPr/>
        </p:nvSpPr>
        <p:spPr bwMode="auto">
          <a:xfrm>
            <a:off x="4157663" y="4833938"/>
            <a:ext cx="7921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b="1"/>
              <a:t>3AM</a:t>
            </a:r>
            <a:endParaRPr lang="en-US" b="1"/>
          </a:p>
        </p:txBody>
      </p:sp>
      <p:sp>
        <p:nvSpPr>
          <p:cNvPr id="3090" name="Text Box 37"/>
          <p:cNvSpPr txBox="1">
            <a:spLocks noChangeArrowheads="1"/>
          </p:cNvSpPr>
          <p:nvPr/>
        </p:nvSpPr>
        <p:spPr bwMode="auto">
          <a:xfrm>
            <a:off x="5454650" y="483393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b="1"/>
              <a:t>6AM</a:t>
            </a:r>
            <a:endParaRPr lang="en-US" b="1"/>
          </a:p>
        </p:txBody>
      </p:sp>
      <p:sp>
        <p:nvSpPr>
          <p:cNvPr id="3091" name="Text Box 38"/>
          <p:cNvSpPr txBox="1">
            <a:spLocks noChangeArrowheads="1"/>
          </p:cNvSpPr>
          <p:nvPr/>
        </p:nvSpPr>
        <p:spPr bwMode="auto">
          <a:xfrm>
            <a:off x="6750050" y="4833938"/>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b="1"/>
              <a:t>9AM</a:t>
            </a:r>
            <a:endParaRPr lang="en-US" b="1"/>
          </a:p>
        </p:txBody>
      </p:sp>
      <p:sp>
        <p:nvSpPr>
          <p:cNvPr id="3092" name="Text Box 39"/>
          <p:cNvSpPr txBox="1">
            <a:spLocks noChangeArrowheads="1"/>
          </p:cNvSpPr>
          <p:nvPr/>
        </p:nvSpPr>
        <p:spPr bwMode="auto">
          <a:xfrm>
            <a:off x="8047038" y="4833938"/>
            <a:ext cx="1096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b="1"/>
              <a:t>NOON</a:t>
            </a:r>
            <a:endParaRPr lang="en-US" b="1"/>
          </a:p>
        </p:txBody>
      </p:sp>
      <p:sp>
        <p:nvSpPr>
          <p:cNvPr id="3112" name="Text Box 40"/>
          <p:cNvSpPr txBox="1">
            <a:spLocks noChangeArrowheads="1"/>
          </p:cNvSpPr>
          <p:nvPr/>
        </p:nvSpPr>
        <p:spPr bwMode="auto">
          <a:xfrm>
            <a:off x="4981575" y="3921125"/>
            <a:ext cx="2592388"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GB" b="1"/>
              <a:t>Advanced phase</a:t>
            </a:r>
          </a:p>
          <a:p>
            <a:pPr eaLnBrk="1" hangingPunct="1">
              <a:lnSpc>
                <a:spcPct val="90000"/>
              </a:lnSpc>
            </a:pPr>
            <a:r>
              <a:rPr lang="en-GB" b="1"/>
              <a:t>(elderly)</a:t>
            </a:r>
            <a:endParaRPr lang="en-US" b="1"/>
          </a:p>
        </p:txBody>
      </p:sp>
      <p:sp>
        <p:nvSpPr>
          <p:cNvPr id="3094" name="Text Box 41"/>
          <p:cNvSpPr txBox="1">
            <a:spLocks noChangeArrowheads="1"/>
          </p:cNvSpPr>
          <p:nvPr/>
        </p:nvSpPr>
        <p:spPr bwMode="auto">
          <a:xfrm>
            <a:off x="884238" y="2851150"/>
            <a:ext cx="2027237"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GB" b="1"/>
              <a:t>Standard phase</a:t>
            </a:r>
          </a:p>
          <a:p>
            <a:pPr eaLnBrk="1" hangingPunct="1">
              <a:lnSpc>
                <a:spcPct val="90000"/>
              </a:lnSpc>
            </a:pPr>
            <a:r>
              <a:rPr lang="en-GB" b="1"/>
              <a:t>(younger adults)</a:t>
            </a:r>
            <a:endParaRPr lang="en-US" b="1"/>
          </a:p>
        </p:txBody>
      </p:sp>
      <p:sp>
        <p:nvSpPr>
          <p:cNvPr id="3114" name="Text Box 42"/>
          <p:cNvSpPr txBox="1">
            <a:spLocks noChangeArrowheads="1"/>
          </p:cNvSpPr>
          <p:nvPr/>
        </p:nvSpPr>
        <p:spPr bwMode="auto">
          <a:xfrm>
            <a:off x="2309813" y="1806575"/>
            <a:ext cx="187325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nSpc>
                <a:spcPct val="90000"/>
              </a:lnSpc>
            </a:pPr>
            <a:r>
              <a:rPr lang="en-GB" b="1"/>
              <a:t>Delayed phase</a:t>
            </a:r>
          </a:p>
          <a:p>
            <a:pPr eaLnBrk="1" hangingPunct="1">
              <a:lnSpc>
                <a:spcPct val="90000"/>
              </a:lnSpc>
            </a:pPr>
            <a:r>
              <a:rPr lang="en-GB" b="1"/>
              <a:t>(teenagers)</a:t>
            </a:r>
            <a:endParaRPr lang="en-US" b="1"/>
          </a:p>
        </p:txBody>
      </p:sp>
      <p:sp>
        <p:nvSpPr>
          <p:cNvPr id="3096" name="Rectangle 43"/>
          <p:cNvSpPr>
            <a:spLocks noGrp="1" noChangeArrowheads="1"/>
          </p:cNvSpPr>
          <p:nvPr>
            <p:ph type="title" sz="quarter"/>
          </p:nvPr>
        </p:nvSpPr>
        <p:spPr/>
        <p:txBody>
          <a:bodyPr>
            <a:normAutofit fontScale="90000"/>
          </a:bodyPr>
          <a:lstStyle/>
          <a:p>
            <a:pPr eaLnBrk="1" hangingPunct="1"/>
            <a:r>
              <a:rPr lang="en-US" sz="4000" dirty="0">
                <a:latin typeface="Arial" charset="0"/>
                <a:cs typeface="Arial" charset="0"/>
              </a:rPr>
              <a:t>Changes in Sleep Timing</a:t>
            </a:r>
            <a:br>
              <a:rPr lang="en-US" sz="4000" dirty="0">
                <a:latin typeface="Arial" charset="0"/>
                <a:cs typeface="Arial" charset="0"/>
              </a:rPr>
            </a:br>
            <a:r>
              <a:rPr lang="en-US" sz="4000" dirty="0">
                <a:latin typeface="Arial" charset="0"/>
                <a:cs typeface="Arial" charset="0"/>
              </a:rPr>
              <a:t>in Different Age Groups</a:t>
            </a:r>
          </a:p>
        </p:txBody>
      </p:sp>
      <p:sp>
        <p:nvSpPr>
          <p:cNvPr id="5" name="Text Box 46"/>
          <p:cNvSpPr txBox="1">
            <a:spLocks noChangeArrowheads="1"/>
          </p:cNvSpPr>
          <p:nvPr/>
        </p:nvSpPr>
        <p:spPr bwMode="auto">
          <a:xfrm>
            <a:off x="3819525" y="5278438"/>
            <a:ext cx="1479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GB" b="1"/>
              <a:t>Time of Day</a:t>
            </a:r>
            <a:endParaRPr lang="en-US" b="1"/>
          </a:p>
        </p:txBody>
      </p:sp>
      <p:sp>
        <p:nvSpPr>
          <p:cNvPr id="6" name="AutoShape 47"/>
          <p:cNvSpPr>
            <a:spLocks noChangeArrowheads="1"/>
          </p:cNvSpPr>
          <p:nvPr/>
        </p:nvSpPr>
        <p:spPr bwMode="auto">
          <a:xfrm>
            <a:off x="1363663" y="1727200"/>
            <a:ext cx="914400" cy="914400"/>
          </a:xfrm>
          <a:prstGeom prst="irregularSeal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endParaRPr lang="en-US"/>
          </a:p>
        </p:txBody>
      </p:sp>
      <p:sp>
        <p:nvSpPr>
          <p:cNvPr id="7" name="AutoShape 48"/>
          <p:cNvSpPr>
            <a:spLocks noChangeArrowheads="1"/>
          </p:cNvSpPr>
          <p:nvPr/>
        </p:nvSpPr>
        <p:spPr bwMode="auto">
          <a:xfrm>
            <a:off x="841375" y="1262063"/>
            <a:ext cx="914400" cy="914400"/>
          </a:xfrm>
          <a:prstGeom prst="irregularSeal2">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endParaRPr lang="en-US"/>
          </a:p>
        </p:txBody>
      </p:sp>
      <p:sp>
        <p:nvSpPr>
          <p:cNvPr id="3102" name="Text Box 53"/>
          <p:cNvSpPr txBox="1">
            <a:spLocks noChangeArrowheads="1"/>
          </p:cNvSpPr>
          <p:nvPr/>
        </p:nvSpPr>
        <p:spPr bwMode="auto">
          <a:xfrm>
            <a:off x="381000" y="5943600"/>
            <a:ext cx="5257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1400">
                <a:latin typeface="Arial Narrow" charset="0"/>
              </a:rPr>
              <a:t>Modified from Ancoli-Israel, All I Want is a Good Night’s Sleep, Mosby, 1996</a:t>
            </a:r>
          </a:p>
        </p:txBody>
      </p:sp>
      <p:sp>
        <p:nvSpPr>
          <p:cNvPr id="8" name="Line 56"/>
          <p:cNvSpPr>
            <a:spLocks noChangeShapeType="1"/>
          </p:cNvSpPr>
          <p:nvPr/>
        </p:nvSpPr>
        <p:spPr bwMode="auto">
          <a:xfrm flipV="1">
            <a:off x="6324600" y="1676400"/>
            <a:ext cx="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Text Box 58"/>
          <p:cNvSpPr txBox="1">
            <a:spLocks noChangeArrowheads="1"/>
          </p:cNvSpPr>
          <p:nvPr/>
        </p:nvSpPr>
        <p:spPr bwMode="auto">
          <a:xfrm>
            <a:off x="5638800" y="5410200"/>
            <a:ext cx="1600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t>Wake up for school: sleep is cut short</a:t>
            </a:r>
          </a:p>
        </p:txBody>
      </p:sp>
      <p:sp>
        <p:nvSpPr>
          <p:cNvPr id="10" name="Content Placeholder 9"/>
          <p:cNvSpPr>
            <a:spLocks noGrp="1"/>
          </p:cNvSpPr>
          <p:nvPr>
            <p:ph sz="quarter" idx="2"/>
          </p:nvPr>
        </p:nvSpPr>
        <p:spPr/>
        <p:txBody>
          <a:bodyPr/>
          <a:lstStyle/>
          <a:p>
            <a:endParaRPr lang="en-US" dirty="0"/>
          </a:p>
        </p:txBody>
      </p:sp>
      <p:sp>
        <p:nvSpPr>
          <p:cNvPr id="11" name="Content Placeholder 10"/>
          <p:cNvSpPr>
            <a:spLocks noGrp="1"/>
          </p:cNvSpPr>
          <p:nvPr>
            <p:ph sz="quarter" idx="1"/>
          </p:nvPr>
        </p:nvSpPr>
        <p:spPr/>
        <p:txBody>
          <a:bodyPr/>
          <a:lstStyle/>
          <a:p>
            <a:endParaRPr lang="en-US"/>
          </a:p>
        </p:txBody>
      </p:sp>
    </p:spTree>
    <p:extLst>
      <p:ext uri="{BB962C8B-B14F-4D97-AF65-F5344CB8AC3E}">
        <p14:creationId xmlns:p14="http://schemas.microsoft.com/office/powerpoint/2010/main" val="1048765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103"/>
                                        </p:tgtEl>
                                        <p:attrNameLst>
                                          <p:attrName>style.visibility</p:attrName>
                                        </p:attrNameLst>
                                      </p:cBhvr>
                                      <p:to>
                                        <p:strVal val="visible"/>
                                      </p:to>
                                    </p:set>
                                    <p:animEffect transition="in" filter="checkerboard(across)">
                                      <p:cBhvr>
                                        <p:cTn id="7" dur="500"/>
                                        <p:tgtEl>
                                          <p:spTgt spid="310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04"/>
                                        </p:tgtEl>
                                        <p:attrNameLst>
                                          <p:attrName>style.visibility</p:attrName>
                                        </p:attrNameLst>
                                      </p:cBhvr>
                                      <p:to>
                                        <p:strVal val="visible"/>
                                      </p:to>
                                    </p:set>
                                    <p:animEffect transition="in" filter="checkerboard(across)">
                                      <p:cBhvr>
                                        <p:cTn id="10" dur="500"/>
                                        <p:tgtEl>
                                          <p:spTgt spid="310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097"/>
                                        </p:tgtEl>
                                        <p:attrNameLst>
                                          <p:attrName>style.visibility</p:attrName>
                                        </p:attrNameLst>
                                      </p:cBhvr>
                                      <p:to>
                                        <p:strVal val="visible"/>
                                      </p:to>
                                    </p:set>
                                    <p:animEffect transition="in" filter="checkerboard(across)">
                                      <p:cBhvr>
                                        <p:cTn id="13" dur="500"/>
                                        <p:tgtEl>
                                          <p:spTgt spid="309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114"/>
                                        </p:tgtEl>
                                        <p:attrNameLst>
                                          <p:attrName>style.visibility</p:attrName>
                                        </p:attrNameLst>
                                      </p:cBhvr>
                                      <p:to>
                                        <p:strVal val="visible"/>
                                      </p:to>
                                    </p:set>
                                    <p:animEffect transition="in" filter="checkerboard(across)">
                                      <p:cBhvr>
                                        <p:cTn id="16" dur="500"/>
                                        <p:tgtEl>
                                          <p:spTgt spid="31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095"/>
                                        </p:tgtEl>
                                        <p:attrNameLst>
                                          <p:attrName>style.visibility</p:attrName>
                                        </p:attrNameLst>
                                      </p:cBhvr>
                                      <p:to>
                                        <p:strVal val="visible"/>
                                      </p:to>
                                    </p:set>
                                    <p:animEffect transition="in" filter="checkerboard(across)">
                                      <p:cBhvr>
                                        <p:cTn id="21" dur="500"/>
                                        <p:tgtEl>
                                          <p:spTgt spid="309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112"/>
                                        </p:tgtEl>
                                        <p:attrNameLst>
                                          <p:attrName>style.visibility</p:attrName>
                                        </p:attrNameLst>
                                      </p:cBhvr>
                                      <p:to>
                                        <p:strVal val="visible"/>
                                      </p:to>
                                    </p:set>
                                    <p:animEffect transition="in" filter="checkerboard(across)">
                                      <p:cBhvr>
                                        <p:cTn id="24" dur="500"/>
                                        <p:tgtEl>
                                          <p:spTgt spid="3112"/>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3100"/>
                                        </p:tgtEl>
                                        <p:attrNameLst>
                                          <p:attrName>style.visibility</p:attrName>
                                        </p:attrNameLst>
                                      </p:cBhvr>
                                      <p:to>
                                        <p:strVal val="visible"/>
                                      </p:to>
                                    </p:set>
                                    <p:animEffect transition="in" filter="checkerboard(across)">
                                      <p:cBhvr>
                                        <p:cTn id="27" dur="500"/>
                                        <p:tgtEl>
                                          <p:spTgt spid="310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3099"/>
                                        </p:tgtEl>
                                        <p:attrNameLst>
                                          <p:attrName>style.visibility</p:attrName>
                                        </p:attrNameLst>
                                      </p:cBhvr>
                                      <p:to>
                                        <p:strVal val="visible"/>
                                      </p:to>
                                    </p:set>
                                    <p:animEffect transition="in" filter="checkerboard(across)">
                                      <p:cBhvr>
                                        <p:cTn id="30" dur="500"/>
                                        <p:tgtEl>
                                          <p:spTgt spid="3099"/>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3098"/>
                                        </p:tgtEl>
                                        <p:attrNameLst>
                                          <p:attrName>style.visibility</p:attrName>
                                        </p:attrNameLst>
                                      </p:cBhvr>
                                      <p:to>
                                        <p:strVal val="visible"/>
                                      </p:to>
                                    </p:set>
                                    <p:animEffect transition="in" filter="checkerboard(across)">
                                      <p:cBhvr>
                                        <p:cTn id="33" dur="500"/>
                                        <p:tgtEl>
                                          <p:spTgt spid="3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5" grpId="0" animBg="1"/>
      <p:bldP spid="3097" grpId="0" animBg="1"/>
      <p:bldP spid="3098" grpId="0"/>
      <p:bldP spid="3099" grpId="0"/>
      <p:bldP spid="3100" grpId="0"/>
      <p:bldP spid="3103" grpId="0"/>
      <p:bldP spid="3104" grpId="0"/>
      <p:bldP spid="3112" grpId="0"/>
      <p:bldP spid="311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5186" name="Rectangle 2"/>
          <p:cNvSpPr>
            <a:spLocks noGrp="1" noChangeArrowheads="1"/>
          </p:cNvSpPr>
          <p:nvPr>
            <p:ph type="title"/>
          </p:nvPr>
        </p:nvSpPr>
        <p:spPr>
          <a:xfrm>
            <a:off x="338667" y="257175"/>
            <a:ext cx="8534400" cy="914400"/>
          </a:xfrm>
        </p:spPr>
        <p:txBody>
          <a:bodyPr/>
          <a:lstStyle/>
          <a:p>
            <a:r>
              <a:rPr lang="en-US" dirty="0"/>
              <a:t>Consequences of Sleep Disorders</a:t>
            </a:r>
            <a:endParaRPr lang="en-US" b="0" dirty="0"/>
          </a:p>
        </p:txBody>
      </p:sp>
      <p:sp>
        <p:nvSpPr>
          <p:cNvPr id="605187" name="Rectangle 3"/>
          <p:cNvSpPr>
            <a:spLocks noGrp="1" noChangeArrowheads="1"/>
          </p:cNvSpPr>
          <p:nvPr>
            <p:ph type="body" idx="1"/>
          </p:nvPr>
        </p:nvSpPr>
        <p:spPr>
          <a:xfrm>
            <a:off x="228600" y="1447800"/>
            <a:ext cx="8669867" cy="3733800"/>
          </a:xfrm>
          <a:ln/>
        </p:spPr>
        <p:txBody>
          <a:bodyPr>
            <a:normAutofit/>
          </a:bodyPr>
          <a:lstStyle/>
          <a:p>
            <a:pPr>
              <a:spcBef>
                <a:spcPct val="55000"/>
              </a:spcBef>
            </a:pPr>
            <a:r>
              <a:rPr lang="en-US" sz="2800" dirty="0" smtClean="0">
                <a:solidFill>
                  <a:schemeClr val="tx1"/>
                </a:solidFill>
              </a:rPr>
              <a:t>Previously, </a:t>
            </a:r>
            <a:r>
              <a:rPr lang="en-US" sz="2800" dirty="0">
                <a:solidFill>
                  <a:schemeClr val="tx1"/>
                </a:solidFill>
              </a:rPr>
              <a:t>sleep loss was not believed to have any </a:t>
            </a:r>
            <a:r>
              <a:rPr lang="en-US" sz="2800" dirty="0" smtClean="0">
                <a:solidFill>
                  <a:schemeClr val="tx1"/>
                </a:solidFill>
              </a:rPr>
              <a:t>serious, long-term </a:t>
            </a:r>
            <a:r>
              <a:rPr lang="en-US" sz="2800" dirty="0">
                <a:solidFill>
                  <a:schemeClr val="tx1"/>
                </a:solidFill>
              </a:rPr>
              <a:t>impact on human </a:t>
            </a:r>
            <a:r>
              <a:rPr lang="en-US" sz="2800" dirty="0" smtClean="0">
                <a:solidFill>
                  <a:schemeClr val="tx1"/>
                </a:solidFill>
              </a:rPr>
              <a:t>health</a:t>
            </a:r>
          </a:p>
          <a:p>
            <a:pPr lvl="3">
              <a:spcBef>
                <a:spcPct val="55000"/>
              </a:spcBef>
            </a:pPr>
            <a:r>
              <a:rPr lang="en-US" sz="2200" dirty="0" smtClean="0"/>
              <a:t>Emphasis on daytime consequences, quality of life</a:t>
            </a:r>
            <a:endParaRPr lang="en-US" sz="2200" dirty="0">
              <a:solidFill>
                <a:schemeClr val="tx1"/>
              </a:solidFill>
            </a:endParaRPr>
          </a:p>
          <a:p>
            <a:pPr>
              <a:spcBef>
                <a:spcPct val="55000"/>
              </a:spcBef>
            </a:pPr>
            <a:r>
              <a:rPr lang="en-US" sz="2800" dirty="0">
                <a:solidFill>
                  <a:schemeClr val="tx1"/>
                </a:solidFill>
              </a:rPr>
              <a:t>Sleep disorders previously viewed as a consequence of, rather than contributor to, poor health</a:t>
            </a:r>
          </a:p>
          <a:p>
            <a:pPr lvl="3">
              <a:lnSpc>
                <a:spcPct val="80000"/>
              </a:lnSpc>
              <a:spcBef>
                <a:spcPct val="55000"/>
              </a:spcBef>
            </a:pPr>
            <a:r>
              <a:rPr lang="en-US" sz="2200" dirty="0"/>
              <a:t>previous studies mostly small, cross-sectional</a:t>
            </a:r>
          </a:p>
          <a:p>
            <a:pPr lvl="3">
              <a:lnSpc>
                <a:spcPct val="80000"/>
              </a:lnSpc>
              <a:spcBef>
                <a:spcPct val="55000"/>
              </a:spcBef>
            </a:pPr>
            <a:r>
              <a:rPr lang="en-US" sz="2200" dirty="0"/>
              <a:t>few studies used </a:t>
            </a:r>
            <a:r>
              <a:rPr lang="en-US" sz="2200" dirty="0" smtClean="0"/>
              <a:t>comprehensive measures </a:t>
            </a:r>
            <a:r>
              <a:rPr lang="en-US" sz="2200" dirty="0"/>
              <a:t>of sleep</a:t>
            </a:r>
          </a:p>
          <a:p>
            <a:pPr>
              <a:lnSpc>
                <a:spcPct val="80000"/>
              </a:lnSpc>
              <a:spcBef>
                <a:spcPct val="55000"/>
              </a:spcBef>
            </a:pPr>
            <a:endParaRPr lang="en-US" sz="2600" i="1" dirty="0"/>
          </a:p>
        </p:txBody>
      </p:sp>
    </p:spTree>
    <p:extLst>
      <p:ext uri="{BB962C8B-B14F-4D97-AF65-F5344CB8AC3E}">
        <p14:creationId xmlns:p14="http://schemas.microsoft.com/office/powerpoint/2010/main" val="9247717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Sleep in Older Adults</a:t>
            </a:r>
            <a:endParaRPr lang="en-US" dirty="0"/>
          </a:p>
        </p:txBody>
      </p:sp>
      <p:sp>
        <p:nvSpPr>
          <p:cNvPr id="3" name="Content Placeholder 2"/>
          <p:cNvSpPr>
            <a:spLocks noGrp="1"/>
          </p:cNvSpPr>
          <p:nvPr>
            <p:ph idx="1"/>
          </p:nvPr>
        </p:nvSpPr>
        <p:spPr>
          <a:xfrm>
            <a:off x="152400" y="1447800"/>
            <a:ext cx="8991600" cy="5181600"/>
          </a:xfrm>
        </p:spPr>
        <p:txBody>
          <a:bodyPr>
            <a:normAutofit fontScale="85000" lnSpcReduction="20000"/>
          </a:bodyPr>
          <a:lstStyle/>
          <a:p>
            <a:r>
              <a:rPr lang="en-US" dirty="0" smtClean="0"/>
              <a:t>‘Poor sleep’ has been associated with a variety of age-related outcomes:</a:t>
            </a:r>
          </a:p>
          <a:p>
            <a:pPr marL="914400" lvl="2" indent="0">
              <a:buNone/>
            </a:pPr>
            <a:r>
              <a:rPr lang="en-US" sz="2600" dirty="0" smtClean="0"/>
              <a:t>Cardiovascular Disease		Depression</a:t>
            </a:r>
          </a:p>
          <a:p>
            <a:pPr marL="914400" lvl="2" indent="0">
              <a:buNone/>
            </a:pPr>
            <a:r>
              <a:rPr lang="en-US" sz="2600" dirty="0" smtClean="0"/>
              <a:t>Dementia/cognitive decline		Diabetes</a:t>
            </a:r>
          </a:p>
          <a:p>
            <a:pPr marL="914400" lvl="2" indent="0">
              <a:buNone/>
            </a:pPr>
            <a:r>
              <a:rPr lang="en-US" sz="2600" dirty="0" smtClean="0"/>
              <a:t>Mortality				Falls &amp; </a:t>
            </a:r>
            <a:r>
              <a:rPr lang="en-US" sz="2600" dirty="0" smtClean="0"/>
              <a:t>Fractures</a:t>
            </a:r>
          </a:p>
          <a:p>
            <a:pPr marL="914400" lvl="2" indent="0">
              <a:buNone/>
            </a:pPr>
            <a:endParaRPr lang="en-US" sz="2600" dirty="0" smtClean="0"/>
          </a:p>
          <a:p>
            <a:r>
              <a:rPr lang="en-US" dirty="0" smtClean="0"/>
              <a:t>Most epidemiologic studies based on </a:t>
            </a:r>
            <a:r>
              <a:rPr lang="en-US" dirty="0" smtClean="0"/>
              <a:t>a </a:t>
            </a:r>
            <a:r>
              <a:rPr lang="en-US" dirty="0" smtClean="0"/>
              <a:t>single domain e.g. sleep duration</a:t>
            </a:r>
          </a:p>
          <a:p>
            <a:pPr lvl="1"/>
            <a:r>
              <a:rPr lang="en-US" dirty="0" smtClean="0"/>
              <a:t>Different sleep domains </a:t>
            </a:r>
            <a:r>
              <a:rPr lang="en-US" dirty="0" smtClean="0"/>
              <a:t>and sleep disorders (e.g. sleep disordered breathing, insomnia) can </a:t>
            </a:r>
            <a:r>
              <a:rPr lang="en-US" dirty="0" smtClean="0"/>
              <a:t>impact health via different mechanisms</a:t>
            </a:r>
          </a:p>
          <a:p>
            <a:pPr marL="457200" lvl="1" indent="0">
              <a:buNone/>
            </a:pPr>
            <a:r>
              <a:rPr lang="en-US" dirty="0" smtClean="0"/>
              <a:t>	</a:t>
            </a:r>
            <a:endParaRPr lang="en-US" sz="1300" dirty="0" smtClean="0"/>
          </a:p>
          <a:p>
            <a:r>
              <a:rPr lang="en-US" dirty="0" smtClean="0"/>
              <a:t>Directionality of associations uncertain</a:t>
            </a:r>
          </a:p>
          <a:p>
            <a:pPr lvl="1"/>
            <a:r>
              <a:rPr lang="en-US" dirty="0" smtClean="0"/>
              <a:t>Need for longitudinal data and ultimately, interventions</a:t>
            </a:r>
          </a:p>
          <a:p>
            <a:pPr lvl="1"/>
            <a:endParaRPr lang="en-US" dirty="0" smtClean="0"/>
          </a:p>
        </p:txBody>
      </p:sp>
    </p:spTree>
    <p:extLst>
      <p:ext uri="{BB962C8B-B14F-4D97-AF65-F5344CB8AC3E}">
        <p14:creationId xmlns:p14="http://schemas.microsoft.com/office/powerpoint/2010/main" val="1375164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153400" cy="1066800"/>
          </a:xfrm>
        </p:spPr>
        <p:txBody>
          <a:bodyPr>
            <a:normAutofit/>
          </a:bodyPr>
          <a:lstStyle/>
          <a:p>
            <a:pPr marL="0" indent="0" algn="ctr">
              <a:buNone/>
            </a:pPr>
            <a:r>
              <a:rPr lang="en-US" sz="4000" dirty="0" err="1" smtClean="0"/>
              <a:t>MrOS</a:t>
            </a:r>
            <a:r>
              <a:rPr lang="en-US" sz="4000" dirty="0" smtClean="0"/>
              <a:t> and SOF Sleep Studies</a:t>
            </a:r>
            <a:endParaRPr lang="en-US" sz="4000" dirty="0"/>
          </a:p>
        </p:txBody>
      </p:sp>
    </p:spTree>
    <p:extLst>
      <p:ext uri="{BB962C8B-B14F-4D97-AF65-F5344CB8AC3E}">
        <p14:creationId xmlns:p14="http://schemas.microsoft.com/office/powerpoint/2010/main" val="384301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a:xfrm>
            <a:off x="0" y="152400"/>
            <a:ext cx="9144000" cy="990600"/>
          </a:xfrm>
        </p:spPr>
        <p:txBody>
          <a:bodyPr>
            <a:noAutofit/>
          </a:bodyPr>
          <a:lstStyle/>
          <a:p>
            <a:r>
              <a:rPr lang="en-US" sz="3200" dirty="0"/>
              <a:t>Osteoporotic Fractures in Men (</a:t>
            </a:r>
            <a:r>
              <a:rPr lang="en-US" sz="3200" dirty="0" err="1"/>
              <a:t>MrOS</a:t>
            </a:r>
            <a:r>
              <a:rPr lang="en-US" sz="3200" dirty="0"/>
              <a:t>):</a:t>
            </a:r>
            <a:br>
              <a:rPr lang="en-US" sz="3200" dirty="0"/>
            </a:br>
            <a:r>
              <a:rPr lang="en-US" sz="3200" dirty="0"/>
              <a:t>PIs: Eric </a:t>
            </a:r>
            <a:r>
              <a:rPr lang="en-US" sz="3200" dirty="0" err="1"/>
              <a:t>Orwoll</a:t>
            </a:r>
            <a:r>
              <a:rPr lang="en-US" sz="3200" dirty="0"/>
              <a:t> (OHSU), Steve Cummings (</a:t>
            </a:r>
            <a:r>
              <a:rPr lang="en-US" sz="3200" dirty="0" err="1"/>
              <a:t>Coord</a:t>
            </a:r>
            <a:r>
              <a:rPr lang="en-US" sz="3200" dirty="0"/>
              <a:t> </a:t>
            </a:r>
            <a:r>
              <a:rPr lang="en-US" sz="3200" dirty="0" err="1"/>
              <a:t>Ctr</a:t>
            </a:r>
            <a:r>
              <a:rPr lang="en-US" sz="3200" dirty="0"/>
              <a:t>)</a:t>
            </a:r>
          </a:p>
        </p:txBody>
      </p:sp>
      <p:sp>
        <p:nvSpPr>
          <p:cNvPr id="930819" name="Rectangle 3"/>
          <p:cNvSpPr>
            <a:spLocks noGrp="1" noChangeArrowheads="1"/>
          </p:cNvSpPr>
          <p:nvPr>
            <p:ph type="body" idx="1"/>
          </p:nvPr>
        </p:nvSpPr>
        <p:spPr>
          <a:xfrm>
            <a:off x="745067" y="1600200"/>
            <a:ext cx="7823200" cy="4343400"/>
          </a:xfrm>
        </p:spPr>
        <p:txBody>
          <a:bodyPr>
            <a:normAutofit fontScale="92500" lnSpcReduction="10000"/>
          </a:bodyPr>
          <a:lstStyle/>
          <a:p>
            <a:r>
              <a:rPr lang="en-US" sz="3200" dirty="0">
                <a:latin typeface="+mj-lt"/>
              </a:rPr>
              <a:t>Multi-center prospective study of risk factors for osteoporosis and osteoporotic fractures </a:t>
            </a:r>
          </a:p>
          <a:p>
            <a:r>
              <a:rPr lang="en-US" sz="3200" dirty="0">
                <a:latin typeface="+mj-lt"/>
              </a:rPr>
              <a:t>Participants recruited from population-based listings at six US clinical centers </a:t>
            </a:r>
          </a:p>
          <a:p>
            <a:r>
              <a:rPr lang="en-US" sz="3200" dirty="0">
                <a:latin typeface="+mj-lt"/>
              </a:rPr>
              <a:t>5,995 men aged 65 and older enrolled in 2000-2002</a:t>
            </a:r>
          </a:p>
          <a:p>
            <a:r>
              <a:rPr lang="en-US" sz="3200" i="1" dirty="0">
                <a:latin typeface="+mj-lt"/>
              </a:rPr>
              <a:t>Ancillary study: Outcomes of Sleep Disorders in Older Men funded by NHLBI (</a:t>
            </a:r>
            <a:r>
              <a:rPr lang="en-US" sz="3200" i="1" dirty="0" err="1">
                <a:latin typeface="+mj-lt"/>
              </a:rPr>
              <a:t>MrOS</a:t>
            </a:r>
            <a:r>
              <a:rPr lang="en-US" sz="3200" i="1" dirty="0">
                <a:latin typeface="+mj-lt"/>
              </a:rPr>
              <a:t> Sleep Study, PI: K. Stone)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a:lstStyle/>
          <a:p>
            <a:r>
              <a:rPr lang="en-US" sz="3200" dirty="0" err="1"/>
              <a:t>MrOS</a:t>
            </a:r>
            <a:r>
              <a:rPr lang="en-US" sz="3200" dirty="0"/>
              <a:t> Sleep Study</a:t>
            </a:r>
          </a:p>
        </p:txBody>
      </p:sp>
      <p:sp>
        <p:nvSpPr>
          <p:cNvPr id="932867" name="Rectangle 3"/>
          <p:cNvSpPr>
            <a:spLocks noGrp="1" noChangeArrowheads="1"/>
          </p:cNvSpPr>
          <p:nvPr>
            <p:ph type="body" idx="1"/>
          </p:nvPr>
        </p:nvSpPr>
        <p:spPr>
          <a:xfrm>
            <a:off x="406400" y="1600200"/>
            <a:ext cx="8737600" cy="5257800"/>
          </a:xfrm>
        </p:spPr>
        <p:txBody>
          <a:bodyPr>
            <a:normAutofit/>
          </a:bodyPr>
          <a:lstStyle/>
          <a:p>
            <a:r>
              <a:rPr lang="en-US" sz="2800" dirty="0">
                <a:latin typeface="+mj-lt"/>
              </a:rPr>
              <a:t>Objective assessment of sleep in ~3000 men aged 67 and older (mean age 76.4 yrs), performed in 2003-5.</a:t>
            </a:r>
          </a:p>
          <a:p>
            <a:pPr lvl="1"/>
            <a:r>
              <a:rPr lang="en-US" dirty="0">
                <a:latin typeface="+mj-lt"/>
              </a:rPr>
              <a:t>in-home overnight </a:t>
            </a:r>
            <a:r>
              <a:rPr lang="en-US" dirty="0" err="1" smtClean="0">
                <a:latin typeface="+mj-lt"/>
              </a:rPr>
              <a:t>polysomnography</a:t>
            </a:r>
            <a:r>
              <a:rPr lang="en-US" dirty="0" smtClean="0">
                <a:latin typeface="+mj-lt"/>
              </a:rPr>
              <a:t> (PSG)</a:t>
            </a:r>
            <a:endParaRPr lang="en-US" dirty="0">
              <a:latin typeface="+mj-lt"/>
            </a:endParaRPr>
          </a:p>
          <a:p>
            <a:pPr lvl="1"/>
            <a:r>
              <a:rPr lang="en-US" dirty="0">
                <a:latin typeface="+mj-lt"/>
              </a:rPr>
              <a:t>5-day wrist </a:t>
            </a:r>
            <a:r>
              <a:rPr lang="en-US" dirty="0" err="1">
                <a:latin typeface="+mj-lt"/>
              </a:rPr>
              <a:t>actigraphy</a:t>
            </a:r>
            <a:endParaRPr lang="en-US" dirty="0">
              <a:latin typeface="+mj-lt"/>
            </a:endParaRPr>
          </a:p>
          <a:p>
            <a:pPr>
              <a:buSzPct val="120000"/>
              <a:buFontTx/>
              <a:buChar char="•"/>
            </a:pPr>
            <a:r>
              <a:rPr lang="en-US" sz="2800" dirty="0">
                <a:solidFill>
                  <a:schemeClr val="tx1"/>
                </a:solidFill>
                <a:latin typeface="+mj-lt"/>
              </a:rPr>
              <a:t>In-clinic examination and </a:t>
            </a:r>
            <a:r>
              <a:rPr lang="en-US" sz="2800" dirty="0" smtClean="0">
                <a:solidFill>
                  <a:schemeClr val="tx1"/>
                </a:solidFill>
                <a:latin typeface="+mj-lt"/>
              </a:rPr>
              <a:t>interview</a:t>
            </a:r>
            <a:endParaRPr lang="en-US" sz="2400" dirty="0">
              <a:solidFill>
                <a:schemeClr val="tx1"/>
              </a:solidFill>
              <a:latin typeface="+mj-lt"/>
            </a:endParaRPr>
          </a:p>
          <a:p>
            <a:pPr>
              <a:buSzPct val="120000"/>
              <a:buFontTx/>
              <a:buChar char="•"/>
            </a:pPr>
            <a:r>
              <a:rPr lang="en-US" sz="2800" dirty="0">
                <a:solidFill>
                  <a:schemeClr val="tx1"/>
                </a:solidFill>
                <a:latin typeface="+mj-lt"/>
              </a:rPr>
              <a:t>Ongoing follow-up (tri-annual questionnaire) for endpoints:</a:t>
            </a:r>
          </a:p>
          <a:p>
            <a:pPr lvl="1"/>
            <a:r>
              <a:rPr lang="en-US" dirty="0">
                <a:latin typeface="+mj-lt"/>
              </a:rPr>
              <a:t>Falls in previous 4 months</a:t>
            </a:r>
          </a:p>
          <a:p>
            <a:pPr lvl="1"/>
            <a:r>
              <a:rPr lang="en-US" u="sng" dirty="0">
                <a:latin typeface="+mj-lt"/>
              </a:rPr>
              <a:t>Centrally adjudicated</a:t>
            </a:r>
            <a:r>
              <a:rPr lang="en-US" dirty="0">
                <a:latin typeface="+mj-lt"/>
              </a:rPr>
              <a:t>: fractures, deaths, cardiovascular events</a:t>
            </a:r>
            <a:endParaRPr lang="en-US" sz="2600" dirty="0">
              <a:latin typeface="+mj-lt"/>
            </a:endParaRPr>
          </a:p>
          <a:p>
            <a:pPr lvl="1">
              <a:buFont typeface="Wingdings" pitchFamily="2" charset="2"/>
              <a:buNone/>
            </a:pPr>
            <a:endParaRPr lang="en-US" dirty="0">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a:xfrm>
            <a:off x="0" y="152400"/>
            <a:ext cx="9144000" cy="990600"/>
          </a:xfrm>
        </p:spPr>
        <p:txBody>
          <a:bodyPr>
            <a:noAutofit/>
          </a:bodyPr>
          <a:lstStyle/>
          <a:p>
            <a:r>
              <a:rPr lang="en-US" sz="3200" dirty="0"/>
              <a:t>Study of Osteoporotic Fractures (SOF)</a:t>
            </a:r>
            <a:br>
              <a:rPr lang="en-US" sz="3200" dirty="0"/>
            </a:br>
            <a:r>
              <a:rPr lang="en-US" sz="3200" dirty="0"/>
              <a:t>PI: Steve Cummings (CPMC/UCSF)</a:t>
            </a:r>
          </a:p>
        </p:txBody>
      </p:sp>
      <p:sp>
        <p:nvSpPr>
          <p:cNvPr id="940035" name="Rectangle 3"/>
          <p:cNvSpPr>
            <a:spLocks noGrp="1" noChangeArrowheads="1"/>
          </p:cNvSpPr>
          <p:nvPr>
            <p:ph type="body" idx="1"/>
          </p:nvPr>
        </p:nvSpPr>
        <p:spPr>
          <a:xfrm>
            <a:off x="381000" y="1600200"/>
            <a:ext cx="8229600" cy="4648200"/>
          </a:xfrm>
        </p:spPr>
        <p:txBody>
          <a:bodyPr>
            <a:noAutofit/>
          </a:bodyPr>
          <a:lstStyle/>
          <a:p>
            <a:r>
              <a:rPr lang="en-US" dirty="0"/>
              <a:t>Large prospective study coordinated by the San Francisco Coordinating Center</a:t>
            </a:r>
          </a:p>
          <a:p>
            <a:r>
              <a:rPr lang="en-US" dirty="0"/>
              <a:t>Participants recruited from population-based listings at four US clinical centers </a:t>
            </a:r>
          </a:p>
          <a:p>
            <a:r>
              <a:rPr lang="en-US" dirty="0"/>
              <a:t>10,366 women aged 65 and older</a:t>
            </a:r>
          </a:p>
          <a:p>
            <a:pPr lvl="1">
              <a:buFont typeface="Arial" pitchFamily="34" charset="0"/>
              <a:buChar char="•"/>
            </a:pPr>
            <a:r>
              <a:rPr lang="en-US" dirty="0"/>
              <a:t>9,704 Caucasian women recruited in 1986-88</a:t>
            </a:r>
          </a:p>
          <a:p>
            <a:pPr lvl="1">
              <a:buFont typeface="Arial" pitchFamily="34" charset="0"/>
              <a:buChar char="•"/>
            </a:pPr>
            <a:r>
              <a:rPr lang="en-US" dirty="0"/>
              <a:t>662 African American women recruited in 1997-98</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San Francisco Coordinating Center</a:t>
            </a:r>
            <a:br>
              <a:rPr lang="en-US" dirty="0" smtClean="0"/>
            </a:br>
            <a:r>
              <a:rPr lang="en-US" dirty="0" smtClean="0"/>
              <a:t>(</a:t>
            </a:r>
            <a:r>
              <a:rPr lang="en-US" dirty="0" err="1" smtClean="0"/>
              <a:t>coordinatingcenter.ucsf.edu</a:t>
            </a:r>
            <a:r>
              <a:rPr lang="en-US" dirty="0" smtClean="0"/>
              <a:t>)</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200" dirty="0" smtClean="0"/>
              <a:t>Non-profit academic research organization with ~ 30 years experience conducting multi-center studies and clinical trials</a:t>
            </a:r>
          </a:p>
          <a:p>
            <a:r>
              <a:rPr lang="en-US" sz="2200" dirty="0" smtClean="0"/>
              <a:t>Collaborative enterprise of the UCSF Department of Epidemiology and Biostatistics and California Pacific Medical Center  </a:t>
            </a:r>
          </a:p>
          <a:p>
            <a:r>
              <a:rPr lang="en-US" sz="2200" i="1" u="sng" dirty="0" smtClean="0"/>
              <a:t>Mission</a:t>
            </a:r>
            <a:r>
              <a:rPr lang="en-US" sz="2200" i="1" dirty="0" smtClean="0"/>
              <a:t>: to conduct high quality multi-center studies that have an impact on science, clinical practice, and public health</a:t>
            </a:r>
          </a:p>
          <a:p>
            <a:r>
              <a:rPr lang="en-US" sz="2200" dirty="0" smtClean="0"/>
              <a:t>Diverse research interests:</a:t>
            </a:r>
          </a:p>
          <a:p>
            <a:pPr marL="457200" lvl="1" indent="0">
              <a:buNone/>
            </a:pPr>
            <a:r>
              <a:rPr lang="en-US" sz="2200" dirty="0"/>
              <a:t>	</a:t>
            </a:r>
            <a:r>
              <a:rPr lang="en-US" sz="2200" dirty="0" smtClean="0"/>
              <a:t>aging				cardiovascular disease</a:t>
            </a:r>
          </a:p>
          <a:p>
            <a:pPr marL="457200" lvl="1" indent="0">
              <a:buNone/>
            </a:pPr>
            <a:r>
              <a:rPr lang="en-US" sz="2200" dirty="0"/>
              <a:t>	</a:t>
            </a:r>
            <a:r>
              <a:rPr lang="en-US" sz="2200" dirty="0" smtClean="0"/>
              <a:t>sleep and circadian		genetics</a:t>
            </a:r>
          </a:p>
          <a:p>
            <a:pPr marL="457200" lvl="1" indent="0">
              <a:buNone/>
            </a:pPr>
            <a:r>
              <a:rPr lang="en-US" sz="2200" dirty="0"/>
              <a:t>	</a:t>
            </a:r>
            <a:r>
              <a:rPr lang="en-US" sz="2200" dirty="0" smtClean="0"/>
              <a:t>physical activity/function	osteoporosis</a:t>
            </a:r>
          </a:p>
          <a:p>
            <a:pPr marL="457200" lvl="1" indent="0">
              <a:buNone/>
            </a:pPr>
            <a:r>
              <a:rPr lang="en-US" sz="2200" dirty="0"/>
              <a:t>	</a:t>
            </a:r>
            <a:r>
              <a:rPr lang="en-US" sz="2200" dirty="0" smtClean="0"/>
              <a:t>osteoarthritis			cognitive function/dementia</a:t>
            </a:r>
          </a:p>
          <a:p>
            <a:pPr marL="457200" lvl="1" indent="0">
              <a:buNone/>
            </a:pPr>
            <a:r>
              <a:rPr lang="en-US" sz="2200" dirty="0"/>
              <a:t>	</a:t>
            </a:r>
            <a:r>
              <a:rPr lang="en-US" sz="2200" dirty="0" smtClean="0"/>
              <a:t>biostatistics/research methods</a:t>
            </a:r>
          </a:p>
          <a:p>
            <a:endParaRPr lang="en-US" sz="2800" dirty="0" smtClean="0"/>
          </a:p>
          <a:p>
            <a:endParaRPr lang="en-US" sz="2800" dirty="0"/>
          </a:p>
        </p:txBody>
      </p:sp>
    </p:spTree>
    <p:extLst>
      <p:ext uri="{BB962C8B-B14F-4D97-AF65-F5344CB8AC3E}">
        <p14:creationId xmlns:p14="http://schemas.microsoft.com/office/powerpoint/2010/main" val="1489109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p:cNvSpPr>
            <a:spLocks noGrp="1" noChangeArrowheads="1"/>
          </p:cNvSpPr>
          <p:nvPr>
            <p:ph type="title"/>
          </p:nvPr>
        </p:nvSpPr>
        <p:spPr/>
        <p:txBody>
          <a:bodyPr/>
          <a:lstStyle/>
          <a:p>
            <a:r>
              <a:rPr lang="en-US" dirty="0"/>
              <a:t>SOF Visit 8 (2002-3)</a:t>
            </a:r>
            <a:r>
              <a:rPr lang="en-US" sz="3200" dirty="0"/>
              <a:t> </a:t>
            </a:r>
          </a:p>
        </p:txBody>
      </p:sp>
      <p:sp>
        <p:nvSpPr>
          <p:cNvPr id="942083" name="Rectangle 3"/>
          <p:cNvSpPr>
            <a:spLocks noGrp="1" noChangeArrowheads="1"/>
          </p:cNvSpPr>
          <p:nvPr>
            <p:ph type="body" idx="1"/>
          </p:nvPr>
        </p:nvSpPr>
        <p:spPr>
          <a:xfrm>
            <a:off x="406400" y="1600200"/>
            <a:ext cx="8737600" cy="4572000"/>
          </a:xfrm>
        </p:spPr>
        <p:txBody>
          <a:bodyPr>
            <a:normAutofit fontScale="92500" lnSpcReduction="10000"/>
          </a:bodyPr>
          <a:lstStyle/>
          <a:p>
            <a:pPr>
              <a:lnSpc>
                <a:spcPct val="90000"/>
              </a:lnSpc>
            </a:pPr>
            <a:r>
              <a:rPr lang="en-US" sz="3200" dirty="0">
                <a:latin typeface="+mj-lt"/>
              </a:rPr>
              <a:t>Specific aims related to consequences of sleep disturbance in older women, including:</a:t>
            </a:r>
          </a:p>
          <a:p>
            <a:pPr lvl="1">
              <a:lnSpc>
                <a:spcPct val="65000"/>
              </a:lnSpc>
              <a:spcBef>
                <a:spcPct val="40000"/>
              </a:spcBef>
              <a:buFont typeface="Lucida Grande"/>
              <a:buChar char="-"/>
            </a:pPr>
            <a:r>
              <a:rPr lang="en-US" sz="2600" dirty="0">
                <a:latin typeface="+mj-lt"/>
              </a:rPr>
              <a:t>Risk of falls and fractures</a:t>
            </a:r>
          </a:p>
          <a:p>
            <a:pPr lvl="1">
              <a:lnSpc>
                <a:spcPct val="65000"/>
              </a:lnSpc>
              <a:spcBef>
                <a:spcPct val="40000"/>
              </a:spcBef>
              <a:buFont typeface="Lucida Grande"/>
              <a:buChar char="-"/>
            </a:pPr>
            <a:r>
              <a:rPr lang="en-US" sz="2600" dirty="0">
                <a:latin typeface="+mj-lt"/>
              </a:rPr>
              <a:t>Risk of total and cause-specific mortality</a:t>
            </a:r>
          </a:p>
          <a:p>
            <a:pPr lvl="1">
              <a:lnSpc>
                <a:spcPct val="65000"/>
              </a:lnSpc>
              <a:spcBef>
                <a:spcPct val="40000"/>
              </a:spcBef>
              <a:buFont typeface="Lucida Grande"/>
              <a:buChar char="-"/>
            </a:pPr>
            <a:r>
              <a:rPr lang="en-US" sz="2600" dirty="0">
                <a:latin typeface="+mj-lt"/>
              </a:rPr>
              <a:t>Cognitive and physical </a:t>
            </a:r>
            <a:r>
              <a:rPr lang="en-US" sz="2600" dirty="0" smtClean="0">
                <a:latin typeface="+mj-lt"/>
              </a:rPr>
              <a:t>function</a:t>
            </a:r>
          </a:p>
          <a:p>
            <a:pPr marL="457200" lvl="1" indent="0">
              <a:lnSpc>
                <a:spcPct val="65000"/>
              </a:lnSpc>
              <a:spcBef>
                <a:spcPct val="40000"/>
              </a:spcBef>
              <a:buNone/>
            </a:pPr>
            <a:endParaRPr lang="en-US" sz="2400" dirty="0" smtClean="0">
              <a:latin typeface="+mj-lt"/>
            </a:endParaRPr>
          </a:p>
          <a:p>
            <a:pPr>
              <a:lnSpc>
                <a:spcPct val="65000"/>
              </a:lnSpc>
              <a:spcBef>
                <a:spcPct val="40000"/>
              </a:spcBef>
            </a:pPr>
            <a:r>
              <a:rPr lang="en-US" dirty="0" smtClean="0">
                <a:latin typeface="+mj-lt"/>
              </a:rPr>
              <a:t>In-clinic examination and </a:t>
            </a:r>
            <a:r>
              <a:rPr lang="en-US" dirty="0" smtClean="0">
                <a:latin typeface="+mj-lt"/>
              </a:rPr>
              <a:t>interview</a:t>
            </a:r>
          </a:p>
          <a:p>
            <a:pPr marL="0" indent="0">
              <a:lnSpc>
                <a:spcPct val="65000"/>
              </a:lnSpc>
              <a:spcBef>
                <a:spcPct val="40000"/>
              </a:spcBef>
              <a:buNone/>
            </a:pPr>
            <a:endParaRPr lang="en-US" dirty="0">
              <a:latin typeface="+mj-lt"/>
            </a:endParaRPr>
          </a:p>
          <a:p>
            <a:pPr>
              <a:lnSpc>
                <a:spcPct val="90000"/>
              </a:lnSpc>
            </a:pPr>
            <a:r>
              <a:rPr lang="en-US" sz="3200" dirty="0" smtClean="0">
                <a:latin typeface="+mj-lt"/>
              </a:rPr>
              <a:t>Objective assessment of sleep using </a:t>
            </a:r>
            <a:r>
              <a:rPr lang="en-US" sz="3200" dirty="0" err="1" smtClean="0">
                <a:latin typeface="+mj-lt"/>
              </a:rPr>
              <a:t>actigraphy</a:t>
            </a:r>
            <a:r>
              <a:rPr lang="en-US" sz="3200" dirty="0" smtClean="0">
                <a:latin typeface="+mj-lt"/>
              </a:rPr>
              <a:t> in 3,034 women aged 70 and older (mean age 84 yrs)</a:t>
            </a:r>
          </a:p>
          <a:p>
            <a:pPr lvl="1">
              <a:lnSpc>
                <a:spcPct val="90000"/>
              </a:lnSpc>
              <a:buFont typeface="Lucida Grande"/>
              <a:buChar char="-"/>
            </a:pPr>
            <a:r>
              <a:rPr lang="en-US" sz="2600" dirty="0" smtClean="0">
                <a:latin typeface="+mj-lt"/>
              </a:rPr>
              <a:t>PSG </a:t>
            </a:r>
            <a:r>
              <a:rPr lang="en-US" sz="2600" dirty="0">
                <a:latin typeface="+mj-lt"/>
              </a:rPr>
              <a:t>in a subset of 466 women (2 clinic sites)</a:t>
            </a:r>
          </a:p>
          <a:p>
            <a:pPr lvl="1">
              <a:lnSpc>
                <a:spcPct val="90000"/>
              </a:lnSpc>
              <a:buFont typeface="Wingdings" pitchFamily="2" charset="2"/>
              <a:buNone/>
            </a:pPr>
            <a:endParaRPr lang="en-US" sz="3200" i="1" dirty="0">
              <a:solidFill>
                <a:srgbClr val="00FFFF"/>
              </a:solidFill>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7090" name="Rectangle 2"/>
          <p:cNvSpPr>
            <a:spLocks noGrp="1" noChangeArrowheads="1"/>
          </p:cNvSpPr>
          <p:nvPr>
            <p:ph type="title"/>
          </p:nvPr>
        </p:nvSpPr>
        <p:spPr>
          <a:xfrm>
            <a:off x="338667" y="257175"/>
            <a:ext cx="8534400" cy="914400"/>
          </a:xfrm>
        </p:spPr>
        <p:txBody>
          <a:bodyPr>
            <a:normAutofit/>
          </a:bodyPr>
          <a:lstStyle/>
          <a:p>
            <a:r>
              <a:rPr lang="en-US" sz="3600" dirty="0"/>
              <a:t>Overview of SOF and </a:t>
            </a:r>
            <a:r>
              <a:rPr lang="en-US" sz="3600" dirty="0" err="1"/>
              <a:t>MrOS</a:t>
            </a:r>
            <a:r>
              <a:rPr lang="en-US" sz="3600" dirty="0"/>
              <a:t> Sleep Studies</a:t>
            </a:r>
            <a:endParaRPr lang="en-US" sz="3600" b="0" dirty="0"/>
          </a:p>
        </p:txBody>
      </p:sp>
      <p:sp>
        <p:nvSpPr>
          <p:cNvPr id="857091" name="Rectangle 3"/>
          <p:cNvSpPr>
            <a:spLocks noGrp="1" noChangeArrowheads="1"/>
          </p:cNvSpPr>
          <p:nvPr>
            <p:ph type="body" idx="1"/>
          </p:nvPr>
        </p:nvSpPr>
        <p:spPr>
          <a:xfrm>
            <a:off x="541867" y="1676400"/>
            <a:ext cx="7721600" cy="4648200"/>
          </a:xfrm>
        </p:spPr>
        <p:txBody>
          <a:bodyPr>
            <a:normAutofit/>
          </a:bodyPr>
          <a:lstStyle/>
          <a:p>
            <a:pPr>
              <a:spcBef>
                <a:spcPct val="55000"/>
              </a:spcBef>
              <a:buFont typeface="Wingdings" pitchFamily="2" charset="2"/>
              <a:buNone/>
            </a:pPr>
            <a:r>
              <a:rPr lang="en-US" sz="3600" b="0" dirty="0">
                <a:solidFill>
                  <a:schemeClr val="tx1"/>
                </a:solidFill>
                <a:latin typeface="Arial Narrow" pitchFamily="34" charset="0"/>
              </a:rPr>
              <a:t>				</a:t>
            </a:r>
            <a:r>
              <a:rPr lang="en-US" sz="3600" b="0" u="sng" dirty="0">
                <a:solidFill>
                  <a:schemeClr val="tx1"/>
                </a:solidFill>
                <a:latin typeface="+mj-lt"/>
              </a:rPr>
              <a:t>SOF		</a:t>
            </a:r>
            <a:r>
              <a:rPr lang="en-US" sz="3600" b="0" dirty="0">
                <a:solidFill>
                  <a:schemeClr val="tx1"/>
                </a:solidFill>
                <a:latin typeface="+mj-lt"/>
              </a:rPr>
              <a:t>	</a:t>
            </a:r>
            <a:r>
              <a:rPr lang="en-US" sz="3600" b="0" u="sng" dirty="0" err="1" smtClean="0">
                <a:solidFill>
                  <a:schemeClr val="tx1"/>
                </a:solidFill>
                <a:latin typeface="+mj-lt"/>
              </a:rPr>
              <a:t>MrOS</a:t>
            </a:r>
            <a:endParaRPr lang="en-US" sz="3600" b="0" u="sng" dirty="0">
              <a:solidFill>
                <a:schemeClr val="tx1"/>
              </a:solidFill>
              <a:latin typeface="+mj-lt"/>
            </a:endParaRPr>
          </a:p>
          <a:p>
            <a:pPr>
              <a:spcBef>
                <a:spcPct val="55000"/>
              </a:spcBef>
              <a:buFont typeface="Wingdings" pitchFamily="2" charset="2"/>
              <a:buNone/>
            </a:pPr>
            <a:r>
              <a:rPr lang="en-US" sz="3600" b="0" dirty="0">
                <a:solidFill>
                  <a:schemeClr val="tx1"/>
                </a:solidFill>
                <a:latin typeface="+mj-lt"/>
              </a:rPr>
              <a:t>Gender		Female		</a:t>
            </a:r>
            <a:r>
              <a:rPr lang="en-US" sz="3600" b="0" dirty="0" smtClean="0">
                <a:solidFill>
                  <a:schemeClr val="tx1"/>
                </a:solidFill>
                <a:latin typeface="+mj-lt"/>
              </a:rPr>
              <a:t>Male</a:t>
            </a:r>
            <a:endParaRPr lang="en-US" sz="3600" b="0" dirty="0">
              <a:solidFill>
                <a:schemeClr val="tx1"/>
              </a:solidFill>
              <a:latin typeface="+mj-lt"/>
            </a:endParaRPr>
          </a:p>
          <a:p>
            <a:pPr>
              <a:spcBef>
                <a:spcPct val="55000"/>
              </a:spcBef>
              <a:buFont typeface="Wingdings" pitchFamily="2" charset="2"/>
              <a:buNone/>
            </a:pPr>
            <a:r>
              <a:rPr lang="en-US" sz="3600" b="0" dirty="0">
                <a:solidFill>
                  <a:schemeClr val="tx1"/>
                </a:solidFill>
                <a:latin typeface="+mj-lt"/>
              </a:rPr>
              <a:t>Age			mostly 80+	</a:t>
            </a:r>
            <a:r>
              <a:rPr lang="en-US" sz="3600" b="0" dirty="0" smtClean="0">
                <a:solidFill>
                  <a:schemeClr val="tx1"/>
                </a:solidFill>
                <a:latin typeface="+mj-lt"/>
              </a:rPr>
              <a:t>67</a:t>
            </a:r>
            <a:r>
              <a:rPr lang="en-US" sz="3600" b="0" dirty="0">
                <a:solidFill>
                  <a:schemeClr val="tx1"/>
                </a:solidFill>
                <a:latin typeface="+mj-lt"/>
              </a:rPr>
              <a:t>+</a:t>
            </a:r>
          </a:p>
          <a:p>
            <a:pPr>
              <a:spcBef>
                <a:spcPct val="55000"/>
              </a:spcBef>
              <a:buFont typeface="Wingdings" pitchFamily="2" charset="2"/>
              <a:buNone/>
            </a:pPr>
            <a:r>
              <a:rPr lang="en-US" sz="3600" b="0" dirty="0">
                <a:solidFill>
                  <a:schemeClr val="tx1"/>
                </a:solidFill>
                <a:latin typeface="+mj-lt"/>
              </a:rPr>
              <a:t>#</a:t>
            </a:r>
            <a:r>
              <a:rPr lang="en-US" sz="3600" b="0" dirty="0" err="1">
                <a:solidFill>
                  <a:schemeClr val="tx1"/>
                </a:solidFill>
                <a:latin typeface="+mj-lt"/>
              </a:rPr>
              <a:t>Actigraphy</a:t>
            </a:r>
            <a:r>
              <a:rPr lang="en-US" sz="3600" b="0" dirty="0">
                <a:solidFill>
                  <a:schemeClr val="tx1"/>
                </a:solidFill>
                <a:latin typeface="+mj-lt"/>
              </a:rPr>
              <a:t>	~3000		</a:t>
            </a:r>
            <a:r>
              <a:rPr lang="en-US" sz="3600" b="0" dirty="0" smtClean="0">
                <a:solidFill>
                  <a:schemeClr val="tx1"/>
                </a:solidFill>
                <a:latin typeface="+mj-lt"/>
              </a:rPr>
              <a:t>~</a:t>
            </a:r>
            <a:r>
              <a:rPr lang="en-US" sz="3600" b="0" dirty="0">
                <a:solidFill>
                  <a:schemeClr val="tx1"/>
                </a:solidFill>
                <a:latin typeface="+mj-lt"/>
              </a:rPr>
              <a:t>3000</a:t>
            </a:r>
          </a:p>
          <a:p>
            <a:pPr>
              <a:spcBef>
                <a:spcPct val="55000"/>
              </a:spcBef>
              <a:buFont typeface="Wingdings" pitchFamily="2" charset="2"/>
              <a:buNone/>
            </a:pPr>
            <a:r>
              <a:rPr lang="en-US" sz="3600" b="0" dirty="0">
                <a:solidFill>
                  <a:schemeClr val="tx1"/>
                </a:solidFill>
                <a:latin typeface="+mj-lt"/>
              </a:rPr>
              <a:t>#PSG		~460	</a:t>
            </a:r>
            <a:r>
              <a:rPr lang="en-US" sz="3600" b="0" dirty="0" smtClean="0">
                <a:solidFill>
                  <a:schemeClr val="tx1"/>
                </a:solidFill>
                <a:latin typeface="+mj-lt"/>
              </a:rPr>
              <a:t>	~</a:t>
            </a:r>
            <a:r>
              <a:rPr lang="en-US" sz="3600" b="0" dirty="0">
                <a:solidFill>
                  <a:schemeClr val="tx1"/>
                </a:solidFill>
                <a:latin typeface="+mj-lt"/>
              </a:rPr>
              <a:t>3000</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6978" name="Rectangle 2"/>
          <p:cNvSpPr>
            <a:spLocks noGrp="1" noChangeArrowheads="1"/>
          </p:cNvSpPr>
          <p:nvPr>
            <p:ph type="title"/>
          </p:nvPr>
        </p:nvSpPr>
        <p:spPr>
          <a:xfrm>
            <a:off x="338667" y="257175"/>
            <a:ext cx="8534400" cy="914400"/>
          </a:xfrm>
        </p:spPr>
        <p:txBody>
          <a:bodyPr>
            <a:normAutofit fontScale="90000"/>
          </a:bodyPr>
          <a:lstStyle/>
          <a:p>
            <a:pPr>
              <a:defRPr/>
            </a:pPr>
            <a:r>
              <a:rPr lang="en-US" dirty="0" smtClean="0">
                <a:latin typeface="Arial Narrow" pitchFamily="34" charset="0"/>
              </a:rPr>
              <a:t/>
            </a:r>
            <a:br>
              <a:rPr lang="en-US" dirty="0" smtClean="0">
                <a:latin typeface="Arial Narrow" pitchFamily="34" charset="0"/>
              </a:rPr>
            </a:br>
            <a:r>
              <a:rPr lang="en-US" dirty="0" smtClean="0"/>
              <a:t>Primary Sleep Measures: </a:t>
            </a:r>
            <a:r>
              <a:rPr lang="en-US" dirty="0" err="1" smtClean="0"/>
              <a:t>Actigraphy</a:t>
            </a:r>
            <a:endParaRPr lang="en-US" b="0" i="1" dirty="0" smtClean="0"/>
          </a:p>
        </p:txBody>
      </p:sp>
      <p:sp>
        <p:nvSpPr>
          <p:cNvPr id="12291" name="Rectangle 3"/>
          <p:cNvSpPr>
            <a:spLocks noGrp="1" noChangeArrowheads="1"/>
          </p:cNvSpPr>
          <p:nvPr>
            <p:ph type="body" idx="1"/>
          </p:nvPr>
        </p:nvSpPr>
        <p:spPr>
          <a:xfrm>
            <a:off x="406401" y="1447800"/>
            <a:ext cx="6223000" cy="4724400"/>
          </a:xfrm>
        </p:spPr>
        <p:txBody>
          <a:bodyPr>
            <a:normAutofit fontScale="92500" lnSpcReduction="10000"/>
          </a:bodyPr>
          <a:lstStyle/>
          <a:p>
            <a:pPr lvl="1">
              <a:spcBef>
                <a:spcPct val="15000"/>
              </a:spcBef>
              <a:buFont typeface="Wingdings" pitchFamily="2" charset="2"/>
              <a:buChar char=""/>
            </a:pPr>
            <a:r>
              <a:rPr lang="en-US" sz="3600" b="0" dirty="0" smtClean="0">
                <a:solidFill>
                  <a:schemeClr val="tx1"/>
                </a:solidFill>
                <a:latin typeface="+mj-lt"/>
              </a:rPr>
              <a:t>watch-like device worn on non-dominant wrist (somewhat like a research-grade FITBIT)</a:t>
            </a:r>
          </a:p>
          <a:p>
            <a:pPr lvl="1">
              <a:spcBef>
                <a:spcPct val="15000"/>
              </a:spcBef>
              <a:buFont typeface="Wingdings" pitchFamily="2" charset="2"/>
              <a:buChar char=""/>
            </a:pPr>
            <a:r>
              <a:rPr lang="en-US" sz="3600" b="0" dirty="0" smtClean="0">
                <a:solidFill>
                  <a:schemeClr val="tx1"/>
                </a:solidFill>
                <a:latin typeface="+mj-lt"/>
              </a:rPr>
              <a:t>Contains piezoelectric sensor to detect movements</a:t>
            </a:r>
          </a:p>
          <a:p>
            <a:pPr lvl="1">
              <a:spcBef>
                <a:spcPct val="15000"/>
              </a:spcBef>
              <a:buFont typeface="Wingdings" pitchFamily="2" charset="2"/>
              <a:buChar char=""/>
            </a:pPr>
            <a:r>
              <a:rPr lang="en-US" sz="3600" b="0" dirty="0" smtClean="0">
                <a:solidFill>
                  <a:schemeClr val="tx1"/>
                </a:solidFill>
                <a:latin typeface="+mj-lt"/>
              </a:rPr>
              <a:t>Algorithms applied to determine sleep-wake patterns over several days</a:t>
            </a:r>
          </a:p>
          <a:p>
            <a:pPr>
              <a:spcBef>
                <a:spcPct val="15000"/>
              </a:spcBef>
              <a:buFont typeface="Wingdings" pitchFamily="2" charset="2"/>
              <a:buNone/>
            </a:pPr>
            <a:endParaRPr lang="en-US" sz="3600" dirty="0">
              <a:latin typeface="Arial Narrow" pitchFamily="34" charset="0"/>
            </a:endParaRPr>
          </a:p>
        </p:txBody>
      </p:sp>
      <p:pic>
        <p:nvPicPr>
          <p:cNvPr id="2" name="Picture 1"/>
          <p:cNvPicPr>
            <a:picLocks noChangeAspect="1"/>
          </p:cNvPicPr>
          <p:nvPr/>
        </p:nvPicPr>
        <p:blipFill>
          <a:blip r:embed="rId3"/>
          <a:stretch>
            <a:fillRect/>
          </a:stretch>
        </p:blipFill>
        <p:spPr>
          <a:xfrm>
            <a:off x="6400800" y="1905000"/>
            <a:ext cx="2439068" cy="3390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p:cNvSpPr>
            <a:spLocks noGrp="1" noChangeArrowheads="1"/>
          </p:cNvSpPr>
          <p:nvPr>
            <p:ph type="title"/>
          </p:nvPr>
        </p:nvSpPr>
        <p:spPr/>
        <p:txBody>
          <a:bodyPr>
            <a:normAutofit fontScale="90000"/>
          </a:bodyPr>
          <a:lstStyle/>
          <a:p>
            <a:pPr>
              <a:defRPr/>
            </a:pPr>
            <a:r>
              <a:rPr lang="en-US" dirty="0" err="1" smtClean="0"/>
              <a:t>Actigraphy</a:t>
            </a:r>
            <a:r>
              <a:rPr lang="en-US" dirty="0" smtClean="0"/>
              <a:t> Study: 78-year-old Woman</a:t>
            </a:r>
          </a:p>
        </p:txBody>
      </p:sp>
      <p:pic>
        <p:nvPicPr>
          <p:cNvPr id="13315" name="Picture 3" descr="ncs680_78yof"/>
          <p:cNvPicPr>
            <a:picLocks noGrp="1" noChangeAspect="1" noChangeArrowheads="1"/>
          </p:cNvPicPr>
          <p:nvPr>
            <p:ph idx="1"/>
          </p:nvPr>
        </p:nvPicPr>
        <p:blipFill>
          <a:blip r:embed="rId2" cstate="print"/>
          <a:srcRect/>
          <a:stretch>
            <a:fillRect/>
          </a:stretch>
        </p:blipFill>
        <p:spPr>
          <a:xfrm>
            <a:off x="533400" y="1416050"/>
            <a:ext cx="8001000" cy="5016500"/>
          </a:xfrm>
          <a:noFill/>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2"/>
          <p:cNvSpPr>
            <a:spLocks noGrp="1" noChangeArrowheads="1"/>
          </p:cNvSpPr>
          <p:nvPr>
            <p:ph type="title"/>
          </p:nvPr>
        </p:nvSpPr>
        <p:spPr/>
        <p:txBody>
          <a:bodyPr>
            <a:normAutofit/>
          </a:bodyPr>
          <a:lstStyle/>
          <a:p>
            <a:pPr>
              <a:defRPr/>
            </a:pPr>
            <a:r>
              <a:rPr lang="en-US" dirty="0" smtClean="0"/>
              <a:t>Key Exposures from </a:t>
            </a:r>
            <a:r>
              <a:rPr lang="en-US" dirty="0" err="1" smtClean="0"/>
              <a:t>Actigraphy</a:t>
            </a:r>
            <a:endParaRPr lang="en-US" dirty="0" smtClean="0"/>
          </a:p>
        </p:txBody>
      </p:sp>
      <p:sp>
        <p:nvSpPr>
          <p:cNvPr id="14339" name="Rectangle 3"/>
          <p:cNvSpPr>
            <a:spLocks noGrp="1" noChangeArrowheads="1"/>
          </p:cNvSpPr>
          <p:nvPr>
            <p:ph type="body" idx="1"/>
          </p:nvPr>
        </p:nvSpPr>
        <p:spPr>
          <a:xfrm>
            <a:off x="1049867" y="1524000"/>
            <a:ext cx="7924800" cy="4876800"/>
          </a:xfrm>
        </p:spPr>
        <p:txBody>
          <a:bodyPr>
            <a:normAutofit fontScale="92500" lnSpcReduction="20000"/>
          </a:bodyPr>
          <a:lstStyle/>
          <a:p>
            <a:r>
              <a:rPr lang="en-US" b="0" dirty="0" smtClean="0"/>
              <a:t>‘Traditional’ night-time sleep-wake variables (averaged over all nights of recording):</a:t>
            </a:r>
          </a:p>
          <a:p>
            <a:pPr lvl="1">
              <a:lnSpc>
                <a:spcPct val="110000"/>
              </a:lnSpc>
            </a:pPr>
            <a:r>
              <a:rPr lang="en-US" sz="2400" b="0" dirty="0" smtClean="0"/>
              <a:t>Total </a:t>
            </a:r>
            <a:r>
              <a:rPr lang="en-US" sz="2400" b="0" dirty="0" smtClean="0"/>
              <a:t>sleep </a:t>
            </a:r>
            <a:r>
              <a:rPr lang="en-US" sz="2400" b="0" dirty="0" smtClean="0"/>
              <a:t>time (</a:t>
            </a:r>
            <a:r>
              <a:rPr lang="en-US" sz="2400" dirty="0" smtClean="0"/>
              <a:t>min)</a:t>
            </a:r>
            <a:endParaRPr lang="en-US" sz="2400" b="0" dirty="0" smtClean="0"/>
          </a:p>
          <a:p>
            <a:pPr lvl="1">
              <a:lnSpc>
                <a:spcPct val="110000"/>
              </a:lnSpc>
            </a:pPr>
            <a:r>
              <a:rPr lang="en-US" sz="2400" dirty="0" smtClean="0"/>
              <a:t>Wake after sleep onset (min)</a:t>
            </a:r>
          </a:p>
          <a:p>
            <a:pPr lvl="1">
              <a:lnSpc>
                <a:spcPct val="110000"/>
              </a:lnSpc>
            </a:pPr>
            <a:r>
              <a:rPr lang="en-US" sz="2400" b="0" dirty="0" smtClean="0"/>
              <a:t>Sleep efficiency (%)</a:t>
            </a:r>
          </a:p>
          <a:p>
            <a:pPr lvl="1">
              <a:lnSpc>
                <a:spcPct val="110000"/>
              </a:lnSpc>
            </a:pPr>
            <a:r>
              <a:rPr lang="en-US" sz="2400" dirty="0" smtClean="0"/>
              <a:t>Sleep latency (min)</a:t>
            </a:r>
          </a:p>
          <a:p>
            <a:pPr marL="457200" lvl="1" indent="0">
              <a:lnSpc>
                <a:spcPct val="90000"/>
              </a:lnSpc>
              <a:buNone/>
            </a:pPr>
            <a:endParaRPr lang="en-US" sz="2400" b="0" dirty="0" smtClean="0"/>
          </a:p>
          <a:p>
            <a:r>
              <a:rPr lang="en-US" b="0" dirty="0" smtClean="0"/>
              <a:t>Daytime Napping behavior</a:t>
            </a:r>
          </a:p>
          <a:p>
            <a:pPr marL="0" indent="0">
              <a:buNone/>
            </a:pPr>
            <a:endParaRPr lang="en-US" b="0" dirty="0" smtClean="0"/>
          </a:p>
          <a:p>
            <a:r>
              <a:rPr lang="en-US" b="0" dirty="0" smtClean="0">
                <a:solidFill>
                  <a:schemeClr val="tx1"/>
                </a:solidFill>
              </a:rPr>
              <a:t>Rest-activity rhythms (24 hour patterns):</a:t>
            </a:r>
          </a:p>
          <a:p>
            <a:pPr lvl="1"/>
            <a:r>
              <a:rPr lang="en-US" sz="2600" b="0" dirty="0" smtClean="0">
                <a:solidFill>
                  <a:schemeClr val="tx1"/>
                </a:solidFill>
              </a:rPr>
              <a:t>Extended cosine model</a:t>
            </a:r>
          </a:p>
          <a:p>
            <a:pPr lvl="1"/>
            <a:r>
              <a:rPr lang="en-US" sz="2600" dirty="0" smtClean="0"/>
              <a:t>Non-parametric methods</a:t>
            </a:r>
            <a:endParaRPr lang="en-US" sz="2600" b="0" dirty="0" smtClean="0">
              <a:solidFill>
                <a:schemeClr val="tx1"/>
              </a:solidFill>
            </a:endParaRPr>
          </a:p>
          <a:p>
            <a:endParaRPr lang="en-US" i="1" dirty="0" smtClean="0">
              <a:solidFill>
                <a:srgbClr val="66FFFF"/>
              </a:solidFill>
            </a:endParaRPr>
          </a:p>
        </p:txBody>
      </p:sp>
    </p:spTree>
    <p:extLst>
      <p:ext uri="{BB962C8B-B14F-4D97-AF65-F5344CB8AC3E}">
        <p14:creationId xmlns:p14="http://schemas.microsoft.com/office/powerpoint/2010/main" val="361323272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338667" y="257175"/>
            <a:ext cx="8534400" cy="914400"/>
          </a:xfrm>
        </p:spPr>
        <p:txBody>
          <a:bodyPr>
            <a:normAutofit fontScale="90000"/>
          </a:bodyPr>
          <a:lstStyle/>
          <a:p>
            <a:pPr>
              <a:defRPr/>
            </a:pPr>
            <a:r>
              <a:rPr lang="en-US" dirty="0" smtClean="0">
                <a:latin typeface="Arial Narrow" pitchFamily="34" charset="0"/>
              </a:rPr>
              <a:t/>
            </a:r>
            <a:br>
              <a:rPr lang="en-US" dirty="0" smtClean="0">
                <a:latin typeface="Arial Narrow" pitchFamily="34" charset="0"/>
              </a:rPr>
            </a:br>
            <a:r>
              <a:rPr lang="en-US" dirty="0" smtClean="0"/>
              <a:t>Primary Sleep Measures:</a:t>
            </a:r>
            <a:r>
              <a:rPr lang="en-US" dirty="0" smtClean="0">
                <a:latin typeface="Arial Narrow" pitchFamily="34" charset="0"/>
              </a:rPr>
              <a:t/>
            </a:r>
            <a:br>
              <a:rPr lang="en-US" dirty="0" smtClean="0">
                <a:latin typeface="Arial Narrow" pitchFamily="34" charset="0"/>
              </a:rPr>
            </a:br>
            <a:r>
              <a:rPr lang="en-US" dirty="0" smtClean="0"/>
              <a:t>In-home single night </a:t>
            </a:r>
            <a:r>
              <a:rPr lang="en-US" dirty="0" err="1" smtClean="0"/>
              <a:t>polysomnography</a:t>
            </a:r>
            <a:r>
              <a:rPr lang="en-US" dirty="0" smtClean="0"/>
              <a:t/>
            </a:r>
            <a:br>
              <a:rPr lang="en-US" dirty="0" smtClean="0"/>
            </a:br>
            <a:r>
              <a:rPr lang="en-US" dirty="0" smtClean="0"/>
              <a:t>(Reading Center: BWH Susan Redline)</a:t>
            </a:r>
            <a:endParaRPr lang="en-US" b="0" i="1" dirty="0" smtClean="0"/>
          </a:p>
        </p:txBody>
      </p:sp>
      <p:sp>
        <p:nvSpPr>
          <p:cNvPr id="15363" name="Rectangle 3"/>
          <p:cNvSpPr>
            <a:spLocks noGrp="1" noChangeArrowheads="1"/>
          </p:cNvSpPr>
          <p:nvPr>
            <p:ph type="body" idx="1"/>
          </p:nvPr>
        </p:nvSpPr>
        <p:spPr>
          <a:xfrm>
            <a:off x="228600" y="1447800"/>
            <a:ext cx="8686800" cy="5181600"/>
          </a:xfrm>
        </p:spPr>
        <p:txBody>
          <a:bodyPr>
            <a:normAutofit/>
          </a:bodyPr>
          <a:lstStyle/>
          <a:p>
            <a:pPr lvl="1">
              <a:spcBef>
                <a:spcPct val="15000"/>
              </a:spcBef>
              <a:buFont typeface="Wingdings" pitchFamily="2" charset="2"/>
              <a:buChar char=""/>
            </a:pPr>
            <a:endParaRPr lang="en-US" sz="3200" b="0" dirty="0" smtClean="0">
              <a:solidFill>
                <a:schemeClr val="tx1"/>
              </a:solidFill>
              <a:latin typeface="Arial Narrow" pitchFamily="34" charset="0"/>
            </a:endParaRPr>
          </a:p>
          <a:p>
            <a:pPr lvl="1">
              <a:spcBef>
                <a:spcPct val="15000"/>
              </a:spcBef>
              <a:buFont typeface="Wingdings" pitchFamily="2" charset="2"/>
              <a:buChar char=""/>
            </a:pPr>
            <a:r>
              <a:rPr lang="en-US" sz="3200" b="0" dirty="0" smtClean="0">
                <a:solidFill>
                  <a:schemeClr val="tx1"/>
                </a:solidFill>
                <a:latin typeface="+mj-lt"/>
              </a:rPr>
              <a:t>13 </a:t>
            </a:r>
            <a:r>
              <a:rPr lang="en-US" sz="3200" b="0" dirty="0" smtClean="0">
                <a:solidFill>
                  <a:schemeClr val="tx1"/>
                </a:solidFill>
                <a:latin typeface="+mj-lt"/>
              </a:rPr>
              <a:t>channels of data collection</a:t>
            </a:r>
          </a:p>
          <a:p>
            <a:pPr lvl="1">
              <a:spcBef>
                <a:spcPct val="15000"/>
              </a:spcBef>
              <a:buFont typeface="Wingdings" pitchFamily="2" charset="2"/>
              <a:buChar char=""/>
            </a:pPr>
            <a:r>
              <a:rPr lang="en-US" sz="3200" b="0" dirty="0" smtClean="0">
                <a:solidFill>
                  <a:schemeClr val="tx1"/>
                </a:solidFill>
                <a:latin typeface="+mj-lt"/>
              </a:rPr>
              <a:t>Stages of sleep and wake are determined by EEG, EMG and EOG recordings</a:t>
            </a:r>
          </a:p>
          <a:p>
            <a:pPr lvl="1">
              <a:spcBef>
                <a:spcPct val="15000"/>
              </a:spcBef>
              <a:buFont typeface="Wingdings" pitchFamily="2" charset="2"/>
              <a:buChar char=""/>
            </a:pPr>
            <a:r>
              <a:rPr lang="en-US" sz="3200" b="0" dirty="0" smtClean="0">
                <a:solidFill>
                  <a:schemeClr val="tx1"/>
                </a:solidFill>
                <a:latin typeface="+mj-lt"/>
              </a:rPr>
              <a:t>Sleep-related breathing disorders determined based on airflow and </a:t>
            </a:r>
            <a:r>
              <a:rPr lang="en-US" sz="3200" b="0" dirty="0" err="1" smtClean="0">
                <a:solidFill>
                  <a:schemeClr val="tx1"/>
                </a:solidFill>
                <a:latin typeface="+mj-lt"/>
              </a:rPr>
              <a:t>oximetry</a:t>
            </a:r>
            <a:r>
              <a:rPr lang="en-US" sz="3200" b="0" dirty="0" smtClean="0">
                <a:solidFill>
                  <a:schemeClr val="tx1"/>
                </a:solidFill>
                <a:latin typeface="+mj-lt"/>
              </a:rPr>
              <a:t> channels</a:t>
            </a:r>
          </a:p>
          <a:p>
            <a:pPr lvl="1">
              <a:spcBef>
                <a:spcPct val="15000"/>
              </a:spcBef>
              <a:buFont typeface="Wingdings" pitchFamily="2" charset="2"/>
              <a:buChar char=""/>
            </a:pPr>
            <a:r>
              <a:rPr lang="en-US" sz="3200" b="0" dirty="0" smtClean="0">
                <a:solidFill>
                  <a:schemeClr val="tx1"/>
                </a:solidFill>
                <a:latin typeface="+mj-lt"/>
              </a:rPr>
              <a:t>Periodic limb movements during sleep using leg sensor</a:t>
            </a:r>
          </a:p>
          <a:p>
            <a:pPr>
              <a:spcBef>
                <a:spcPct val="15000"/>
              </a:spcBef>
              <a:buFont typeface="Wingdings" pitchFamily="2" charset="2"/>
              <a:buNone/>
            </a:pPr>
            <a:endParaRPr lang="en-US" sz="2800" b="0" dirty="0" smtClean="0">
              <a:solidFill>
                <a:schemeClr val="tx1"/>
              </a:solidFill>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p:nvPr>
        </p:nvSpPr>
        <p:spPr/>
        <p:txBody>
          <a:bodyPr lIns="90488" tIns="44450" rIns="90488" bIns="44450" anchorCtr="0">
            <a:normAutofit fontScale="90000"/>
          </a:bodyPr>
          <a:lstStyle/>
          <a:p>
            <a:pPr>
              <a:defRPr/>
            </a:pPr>
            <a:r>
              <a:rPr lang="en-US" b="0" dirty="0" err="1" smtClean="0"/>
              <a:t>Polysomnography</a:t>
            </a:r>
            <a:r>
              <a:rPr lang="en-US" b="0" dirty="0" smtClean="0"/>
              <a:t>: </a:t>
            </a:r>
            <a:br>
              <a:rPr lang="en-US" b="0" dirty="0" smtClean="0"/>
            </a:br>
            <a:r>
              <a:rPr lang="en-US" b="0" dirty="0" err="1" smtClean="0"/>
              <a:t>Compumedics</a:t>
            </a:r>
            <a:r>
              <a:rPr lang="en-US" b="0" dirty="0" smtClean="0"/>
              <a:t> </a:t>
            </a:r>
            <a:r>
              <a:rPr lang="en-US" b="0" dirty="0" err="1" smtClean="0"/>
              <a:t>Safiro</a:t>
            </a:r>
            <a:endParaRPr lang="en-US" b="0" dirty="0" smtClean="0"/>
          </a:p>
        </p:txBody>
      </p:sp>
      <p:sp>
        <p:nvSpPr>
          <p:cNvPr id="16387" name="Rectangle 3"/>
          <p:cNvSpPr>
            <a:spLocks noGrp="1" noChangeArrowheads="1"/>
          </p:cNvSpPr>
          <p:nvPr>
            <p:ph type="body" sz="half" idx="2"/>
          </p:nvPr>
        </p:nvSpPr>
        <p:spPr>
          <a:xfrm>
            <a:off x="4738512" y="2095500"/>
            <a:ext cx="3548945" cy="2438400"/>
          </a:xfrm>
          <a:noFill/>
        </p:spPr>
        <p:txBody>
          <a:bodyPr lIns="90488" tIns="44450" rIns="90488" bIns="44450">
            <a:noAutofit/>
          </a:bodyPr>
          <a:lstStyle/>
          <a:p>
            <a:pPr>
              <a:lnSpc>
                <a:spcPct val="90000"/>
              </a:lnSpc>
            </a:pPr>
            <a:r>
              <a:rPr lang="en-US" sz="2000" b="0" dirty="0" smtClean="0"/>
              <a:t>Small &amp; Lightweight – 300 grams (9.6 ounces) w/battery </a:t>
            </a:r>
          </a:p>
          <a:p>
            <a:pPr>
              <a:lnSpc>
                <a:spcPct val="90000"/>
              </a:lnSpc>
            </a:pPr>
            <a:r>
              <a:rPr lang="en-US" sz="2000" b="0" dirty="0" smtClean="0"/>
              <a:t>Variable montage - Record up to 32 channels – 144 MB flashcard storage</a:t>
            </a:r>
          </a:p>
          <a:p>
            <a:pPr>
              <a:lnSpc>
                <a:spcPct val="90000"/>
              </a:lnSpc>
            </a:pPr>
            <a:r>
              <a:rPr lang="en-US" sz="2000" b="0" dirty="0" smtClean="0"/>
              <a:t>True digital filtering during collection and review</a:t>
            </a:r>
          </a:p>
          <a:p>
            <a:pPr>
              <a:lnSpc>
                <a:spcPct val="90000"/>
              </a:lnSpc>
            </a:pPr>
            <a:r>
              <a:rPr lang="en-US" sz="2000" b="0" dirty="0" smtClean="0"/>
              <a:t>Remote monitoring all channels with desktop/notebook computer via Radio LAN</a:t>
            </a:r>
          </a:p>
          <a:p>
            <a:pPr>
              <a:lnSpc>
                <a:spcPct val="90000"/>
              </a:lnSpc>
            </a:pPr>
            <a:r>
              <a:rPr lang="en-US" sz="2000" b="0" dirty="0" smtClean="0"/>
              <a:t>Battery Power</a:t>
            </a:r>
          </a:p>
        </p:txBody>
      </p:sp>
      <p:pic>
        <p:nvPicPr>
          <p:cNvPr id="16388" name="Picture 4"/>
          <p:cNvPicPr>
            <a:picLocks noChangeArrowheads="1"/>
          </p:cNvPicPr>
          <p:nvPr/>
        </p:nvPicPr>
        <p:blipFill>
          <a:blip r:embed="rId3" cstate="print"/>
          <a:srcRect/>
          <a:stretch>
            <a:fillRect/>
          </a:stretch>
        </p:blipFill>
        <p:spPr bwMode="auto">
          <a:xfrm>
            <a:off x="609600" y="1981200"/>
            <a:ext cx="3898900" cy="3975100"/>
          </a:xfrm>
          <a:prstGeom prst="rect">
            <a:avLst/>
          </a:prstGeom>
          <a:noFill/>
          <a:ln w="12700">
            <a:noFill/>
            <a:miter lim="800000"/>
            <a:headEnd/>
            <a:tailEnd/>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JIMENEZ\FOLEY\Image.tif"/>
          <p:cNvPicPr>
            <a:picLocks noChangeAspect="1" noChangeArrowheads="1"/>
          </p:cNvPicPr>
          <p:nvPr/>
        </p:nvPicPr>
        <p:blipFill>
          <a:blip r:embed="rId2" cstate="print"/>
          <a:srcRect/>
          <a:stretch>
            <a:fillRect/>
          </a:stretch>
        </p:blipFill>
        <p:spPr bwMode="auto">
          <a:xfrm>
            <a:off x="2590800" y="838200"/>
            <a:ext cx="4018844" cy="5203825"/>
          </a:xfrm>
          <a:prstGeom prst="rect">
            <a:avLst/>
          </a:prstGeom>
          <a:noFill/>
          <a:ln w="9525">
            <a:noFill/>
            <a:miter lim="800000"/>
            <a:headEnd/>
            <a:tailEnd/>
          </a:ln>
        </p:spPr>
      </p:pic>
      <p:sp>
        <p:nvSpPr>
          <p:cNvPr id="17412" name="Rectangle 4"/>
          <p:cNvSpPr>
            <a:spLocks noChangeArrowheads="1"/>
          </p:cNvSpPr>
          <p:nvPr/>
        </p:nvSpPr>
        <p:spPr bwMode="auto">
          <a:xfrm>
            <a:off x="5410200" y="304801"/>
            <a:ext cx="2468034" cy="6399213"/>
          </a:xfrm>
          <a:prstGeom prst="rect">
            <a:avLst/>
          </a:prstGeom>
          <a:noFill/>
          <a:ln w="19050">
            <a:solidFill>
              <a:schemeClr val="bg1"/>
            </a:solidFill>
            <a:miter lim="800000"/>
            <a:headEnd/>
            <a:tailEnd/>
          </a:ln>
        </p:spPr>
        <p:txBody>
          <a:bodyPr wrap="none" anchor="ctr"/>
          <a:lstStyle/>
          <a:p>
            <a:endParaRPr lang="en-US"/>
          </a:p>
        </p:txBody>
      </p:sp>
      <p:sp>
        <p:nvSpPr>
          <p:cNvPr id="17413" name="Text Box 5"/>
          <p:cNvSpPr txBox="1">
            <a:spLocks noChangeArrowheads="1"/>
          </p:cNvSpPr>
          <p:nvPr/>
        </p:nvSpPr>
        <p:spPr bwMode="auto">
          <a:xfrm>
            <a:off x="3581400" y="228600"/>
            <a:ext cx="1835856" cy="427038"/>
          </a:xfrm>
          <a:prstGeom prst="rect">
            <a:avLst/>
          </a:prstGeom>
          <a:noFill/>
          <a:ln w="9525">
            <a:noFill/>
            <a:miter lim="800000"/>
            <a:headEnd/>
            <a:tailEnd/>
          </a:ln>
        </p:spPr>
        <p:txBody>
          <a:bodyPr lIns="0" tIns="0" rIns="0" bIns="0">
            <a:spAutoFit/>
          </a:bodyPr>
          <a:lstStyle/>
          <a:p>
            <a:pPr algn="ctr" eaLnBrk="1" hangingPunct="1"/>
            <a:r>
              <a:rPr lang="en-US" sz="2800" u="none" dirty="0">
                <a:latin typeface="Tahoma" pitchFamily="34" charset="0"/>
              </a:rPr>
              <a:t>Montage</a:t>
            </a:r>
          </a:p>
        </p:txBody>
      </p:sp>
      <p:sp>
        <p:nvSpPr>
          <p:cNvPr id="17414" name="Text Box 6"/>
          <p:cNvSpPr txBox="1">
            <a:spLocks noChangeArrowheads="1"/>
          </p:cNvSpPr>
          <p:nvPr/>
        </p:nvSpPr>
        <p:spPr bwMode="auto">
          <a:xfrm>
            <a:off x="609600" y="6146800"/>
            <a:ext cx="2121928" cy="307777"/>
          </a:xfrm>
          <a:prstGeom prst="rect">
            <a:avLst/>
          </a:prstGeom>
          <a:noFill/>
          <a:ln w="9525">
            <a:noFill/>
            <a:miter lim="800000"/>
            <a:headEnd/>
            <a:tailEnd/>
          </a:ln>
        </p:spPr>
        <p:txBody>
          <a:bodyPr wrap="none">
            <a:spAutoFit/>
          </a:bodyPr>
          <a:lstStyle/>
          <a:p>
            <a:pPr eaLnBrk="1" hangingPunct="1"/>
            <a:r>
              <a:rPr lang="en-US" sz="1400" b="0" u="none">
                <a:solidFill>
                  <a:schemeClr val="bg1"/>
                </a:solidFill>
              </a:rPr>
              <a:t>Illustrated by Kris Sodatani</a:t>
            </a:r>
          </a:p>
        </p:txBody>
      </p:sp>
    </p:spTree>
    <p:extLst>
      <p:ext uri="{BB962C8B-B14F-4D97-AF65-F5344CB8AC3E}">
        <p14:creationId xmlns:p14="http://schemas.microsoft.com/office/powerpoint/2010/main" val="235252400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38667" y="257175"/>
            <a:ext cx="8534400" cy="914400"/>
          </a:xfrm>
        </p:spPr>
        <p:txBody>
          <a:bodyPr>
            <a:normAutofit fontScale="90000"/>
          </a:bodyPr>
          <a:lstStyle/>
          <a:p>
            <a:pPr>
              <a:defRPr/>
            </a:pPr>
            <a:r>
              <a:rPr lang="en-US" dirty="0" smtClean="0">
                <a:latin typeface="Arial Narrow" pitchFamily="34" charset="0"/>
              </a:rPr>
              <a:t/>
            </a:r>
            <a:br>
              <a:rPr lang="en-US" dirty="0" smtClean="0">
                <a:latin typeface="Arial Narrow" pitchFamily="34" charset="0"/>
              </a:rPr>
            </a:br>
            <a:r>
              <a:rPr lang="en-US" dirty="0" err="1" smtClean="0"/>
              <a:t>Polysomnography</a:t>
            </a:r>
            <a:r>
              <a:rPr lang="en-US" dirty="0" smtClean="0"/>
              <a:t> Variables</a:t>
            </a:r>
            <a:endParaRPr lang="en-US" b="0" i="1" dirty="0" smtClean="0"/>
          </a:p>
        </p:txBody>
      </p:sp>
      <p:sp>
        <p:nvSpPr>
          <p:cNvPr id="19459" name="Rectangle 3"/>
          <p:cNvSpPr>
            <a:spLocks noGrp="1" noChangeArrowheads="1"/>
          </p:cNvSpPr>
          <p:nvPr>
            <p:ph type="body" idx="1"/>
          </p:nvPr>
        </p:nvSpPr>
        <p:spPr>
          <a:xfrm>
            <a:off x="203200" y="1371600"/>
            <a:ext cx="8940800" cy="5029200"/>
          </a:xfrm>
        </p:spPr>
        <p:txBody>
          <a:bodyPr/>
          <a:lstStyle/>
          <a:p>
            <a:pPr lvl="1">
              <a:spcBef>
                <a:spcPct val="55000"/>
              </a:spcBef>
              <a:buFont typeface="Wingdings" pitchFamily="2" charset="2"/>
              <a:buNone/>
            </a:pPr>
            <a:r>
              <a:rPr lang="en-US" sz="3200" b="0" dirty="0" smtClean="0">
                <a:latin typeface="+mj-lt"/>
              </a:rPr>
              <a:t>Apnea </a:t>
            </a:r>
            <a:r>
              <a:rPr lang="en-US" sz="3200" b="0" dirty="0" err="1" smtClean="0">
                <a:latin typeface="+mj-lt"/>
              </a:rPr>
              <a:t>Hypopnea</a:t>
            </a:r>
            <a:r>
              <a:rPr lang="en-US" sz="3200" b="0" dirty="0" smtClean="0">
                <a:latin typeface="+mj-lt"/>
              </a:rPr>
              <a:t> Index (AHI)</a:t>
            </a:r>
          </a:p>
          <a:p>
            <a:pPr lvl="2">
              <a:spcBef>
                <a:spcPct val="55000"/>
              </a:spcBef>
            </a:pPr>
            <a:r>
              <a:rPr lang="en-US" sz="2800" dirty="0" smtClean="0">
                <a:latin typeface="+mj-lt"/>
              </a:rPr>
              <a:t>Number of apneas + </a:t>
            </a:r>
            <a:r>
              <a:rPr lang="en-US" sz="2800" dirty="0" err="1" smtClean="0">
                <a:latin typeface="+mj-lt"/>
              </a:rPr>
              <a:t>hypopneas</a:t>
            </a:r>
            <a:r>
              <a:rPr lang="en-US" sz="2800" dirty="0" smtClean="0">
                <a:latin typeface="+mj-lt"/>
              </a:rPr>
              <a:t> per hour of sleep</a:t>
            </a:r>
          </a:p>
          <a:p>
            <a:pPr lvl="2">
              <a:spcBef>
                <a:spcPct val="55000"/>
              </a:spcBef>
            </a:pPr>
            <a:r>
              <a:rPr lang="en-US" sz="2800" dirty="0" smtClean="0">
                <a:latin typeface="+mj-lt"/>
              </a:rPr>
              <a:t>Apnea = complete cessation of airflow for 10 </a:t>
            </a:r>
            <a:r>
              <a:rPr lang="en-US" sz="2800" dirty="0" err="1" smtClean="0">
                <a:latin typeface="+mj-lt"/>
              </a:rPr>
              <a:t>secs</a:t>
            </a:r>
            <a:r>
              <a:rPr lang="en-US" sz="2800" dirty="0" smtClean="0">
                <a:latin typeface="+mj-lt"/>
              </a:rPr>
              <a:t> or longer + 3% (or 4%) O2 </a:t>
            </a:r>
            <a:r>
              <a:rPr lang="en-US" sz="2800" dirty="0" err="1" smtClean="0">
                <a:latin typeface="+mj-lt"/>
              </a:rPr>
              <a:t>desaturation</a:t>
            </a:r>
            <a:endParaRPr lang="en-US" sz="2800" dirty="0" smtClean="0">
              <a:latin typeface="+mj-lt"/>
            </a:endParaRPr>
          </a:p>
          <a:p>
            <a:pPr lvl="2">
              <a:spcBef>
                <a:spcPct val="55000"/>
              </a:spcBef>
            </a:pPr>
            <a:r>
              <a:rPr lang="en-US" sz="2800" dirty="0" err="1" smtClean="0">
                <a:latin typeface="+mj-lt"/>
              </a:rPr>
              <a:t>Hypopnea</a:t>
            </a:r>
            <a:r>
              <a:rPr lang="en-US" sz="2800" dirty="0" smtClean="0">
                <a:latin typeface="+mj-lt"/>
              </a:rPr>
              <a:t> = partial </a:t>
            </a:r>
            <a:r>
              <a:rPr lang="en-US" sz="2800" dirty="0" err="1" smtClean="0">
                <a:latin typeface="+mj-lt"/>
              </a:rPr>
              <a:t>cesstion</a:t>
            </a:r>
            <a:r>
              <a:rPr lang="en-US" sz="2800" dirty="0" smtClean="0">
                <a:latin typeface="+mj-lt"/>
              </a:rPr>
              <a:t> of airflow for 10 </a:t>
            </a:r>
            <a:r>
              <a:rPr lang="en-US" sz="2800" dirty="0" err="1" smtClean="0">
                <a:latin typeface="+mj-lt"/>
              </a:rPr>
              <a:t>secs</a:t>
            </a:r>
            <a:r>
              <a:rPr lang="en-US" sz="2800" dirty="0" smtClean="0">
                <a:latin typeface="+mj-lt"/>
              </a:rPr>
              <a:t> or longer + 3% (or 4%) O2 </a:t>
            </a:r>
            <a:r>
              <a:rPr lang="en-US" sz="2800" dirty="0" err="1" smtClean="0">
                <a:latin typeface="+mj-lt"/>
              </a:rPr>
              <a:t>desaturation</a:t>
            </a:r>
            <a:endParaRPr lang="en-US" sz="2800" dirty="0" smtClean="0">
              <a:latin typeface="+mj-lt"/>
            </a:endParaRPr>
          </a:p>
          <a:p>
            <a:pPr lvl="2">
              <a:spcBef>
                <a:spcPct val="55000"/>
              </a:spcBef>
            </a:pPr>
            <a:r>
              <a:rPr lang="en-US" sz="2800" dirty="0" smtClean="0">
                <a:latin typeface="+mj-lt"/>
              </a:rPr>
              <a:t>Sleep disordered breathing (sleep apnea) typically defined as AHI &gt; 5, &gt; 10, &gt; 15</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a:xfrm>
            <a:off x="338667" y="257175"/>
            <a:ext cx="8534400" cy="914400"/>
          </a:xfrm>
        </p:spPr>
        <p:txBody>
          <a:bodyPr>
            <a:normAutofit fontScale="90000"/>
          </a:bodyPr>
          <a:lstStyle/>
          <a:p>
            <a:pPr>
              <a:defRPr/>
            </a:pPr>
            <a:r>
              <a:rPr lang="en-US" dirty="0" smtClean="0">
                <a:latin typeface="Arial Narrow" pitchFamily="34" charset="0"/>
              </a:rPr>
              <a:t/>
            </a:r>
            <a:br>
              <a:rPr lang="en-US" dirty="0" smtClean="0">
                <a:latin typeface="Arial Narrow" pitchFamily="34" charset="0"/>
              </a:rPr>
            </a:br>
            <a:r>
              <a:rPr lang="en-US" dirty="0" err="1" smtClean="0"/>
              <a:t>Polysomnography</a:t>
            </a:r>
            <a:r>
              <a:rPr lang="en-US" dirty="0" smtClean="0"/>
              <a:t> Variables, continued</a:t>
            </a:r>
            <a:endParaRPr lang="en-US" b="0" i="1" dirty="0" smtClean="0"/>
          </a:p>
        </p:txBody>
      </p:sp>
      <p:sp>
        <p:nvSpPr>
          <p:cNvPr id="20483" name="Rectangle 3"/>
          <p:cNvSpPr>
            <a:spLocks noGrp="1" noChangeArrowheads="1"/>
          </p:cNvSpPr>
          <p:nvPr>
            <p:ph type="body" idx="1"/>
          </p:nvPr>
        </p:nvSpPr>
        <p:spPr>
          <a:xfrm>
            <a:off x="203200" y="1371600"/>
            <a:ext cx="8940800" cy="5029200"/>
          </a:xfrm>
        </p:spPr>
        <p:txBody>
          <a:bodyPr/>
          <a:lstStyle/>
          <a:p>
            <a:pPr lvl="1">
              <a:spcBef>
                <a:spcPct val="55000"/>
              </a:spcBef>
              <a:buFont typeface="Wingdings" pitchFamily="2" charset="2"/>
              <a:buChar char=""/>
            </a:pPr>
            <a:r>
              <a:rPr lang="en-US" sz="3200" dirty="0" smtClean="0">
                <a:latin typeface="+mj-lt"/>
              </a:rPr>
              <a:t>Sleep Staging Variables</a:t>
            </a:r>
          </a:p>
          <a:p>
            <a:pPr lvl="3">
              <a:buFont typeface="Wingdings" pitchFamily="2" charset="2"/>
              <a:buChar char=""/>
            </a:pPr>
            <a:r>
              <a:rPr lang="en-US" sz="2400" dirty="0" smtClean="0">
                <a:latin typeface="+mj-lt"/>
              </a:rPr>
              <a:t>% time in REM sleep, Stages 3&amp;4, etc</a:t>
            </a:r>
          </a:p>
          <a:p>
            <a:pPr lvl="1">
              <a:spcBef>
                <a:spcPct val="55000"/>
              </a:spcBef>
              <a:buFont typeface="Wingdings" pitchFamily="2" charset="2"/>
              <a:buChar char=""/>
            </a:pPr>
            <a:r>
              <a:rPr lang="en-US" sz="3200" dirty="0" smtClean="0">
                <a:latin typeface="+mj-lt"/>
              </a:rPr>
              <a:t>Oxygen saturation / nocturnal hypoxemia</a:t>
            </a:r>
          </a:p>
          <a:p>
            <a:pPr lvl="3">
              <a:buFont typeface="Wingdings" pitchFamily="2" charset="2"/>
              <a:buChar char=""/>
            </a:pPr>
            <a:r>
              <a:rPr lang="en-US" sz="2400" dirty="0" smtClean="0">
                <a:latin typeface="+mj-lt"/>
              </a:rPr>
              <a:t>% time &lt; 90% O2 saturation (or 80%)</a:t>
            </a:r>
          </a:p>
          <a:p>
            <a:pPr lvl="3">
              <a:buFont typeface="Wingdings" pitchFamily="2" charset="2"/>
              <a:buChar char=""/>
            </a:pPr>
            <a:r>
              <a:rPr lang="en-US" sz="2400" dirty="0" smtClean="0">
                <a:latin typeface="+mj-lt"/>
              </a:rPr>
              <a:t>Min O2 saturation</a:t>
            </a:r>
          </a:p>
          <a:p>
            <a:pPr lvl="1">
              <a:buFont typeface="Wingdings" pitchFamily="2" charset="2"/>
              <a:buChar char=""/>
            </a:pPr>
            <a:r>
              <a:rPr lang="en-US" dirty="0" smtClean="0">
                <a:solidFill>
                  <a:schemeClr val="tx1"/>
                </a:solidFill>
                <a:latin typeface="Arial"/>
                <a:cs typeface="Arial"/>
              </a:rPr>
              <a:t>Sleep-wake variables similar to </a:t>
            </a:r>
            <a:r>
              <a:rPr lang="en-US" dirty="0" err="1" smtClean="0">
                <a:solidFill>
                  <a:schemeClr val="tx1"/>
                </a:solidFill>
                <a:latin typeface="Arial"/>
                <a:cs typeface="Arial"/>
              </a:rPr>
              <a:t>actigraphy</a:t>
            </a:r>
            <a:r>
              <a:rPr lang="en-US" dirty="0" smtClean="0">
                <a:solidFill>
                  <a:schemeClr val="tx1"/>
                </a:solidFill>
                <a:latin typeface="Arial"/>
                <a:cs typeface="Arial"/>
              </a:rPr>
              <a:t> (but only overnight)</a:t>
            </a:r>
          </a:p>
          <a:p>
            <a:pPr lvl="1">
              <a:buFont typeface="Wingdings" pitchFamily="2" charset="2"/>
              <a:buChar char=""/>
            </a:pPr>
            <a:r>
              <a:rPr lang="en-US" dirty="0" smtClean="0">
                <a:solidFill>
                  <a:schemeClr val="tx1"/>
                </a:solidFill>
                <a:latin typeface="Arial"/>
                <a:cs typeface="Arial"/>
              </a:rPr>
              <a:t>Periodic limb movement index (</a:t>
            </a:r>
            <a:r>
              <a:rPr lang="en-US" dirty="0" err="1" smtClean="0">
                <a:solidFill>
                  <a:schemeClr val="tx1"/>
                </a:solidFill>
                <a:latin typeface="Arial"/>
                <a:cs typeface="Arial"/>
              </a:rPr>
              <a:t>myoclonus</a:t>
            </a:r>
            <a:r>
              <a:rPr lang="en-US" dirty="0" smtClean="0">
                <a:solidFill>
                  <a:schemeClr val="tx1"/>
                </a:solidFill>
                <a:latin typeface="Arial"/>
                <a:cs typeface="Arial"/>
              </a:rPr>
              <a:t> index)</a:t>
            </a:r>
          </a:p>
          <a:p>
            <a:pPr lvl="1">
              <a:buFont typeface="Wingdings" pitchFamily="2" charset="2"/>
              <a:buChar char=""/>
            </a:pPr>
            <a:endParaRPr lang="en-US" sz="3200" dirty="0" smtClean="0">
              <a:solidFill>
                <a:schemeClr val="tx1"/>
              </a:solidFill>
              <a:latin typeface="Arial Narrow" pitchFamily="34" charset="0"/>
            </a:endParaRPr>
          </a:p>
          <a:p>
            <a:pPr lvl="1">
              <a:spcBef>
                <a:spcPct val="55000"/>
              </a:spcBef>
              <a:buFont typeface="Wingdings" pitchFamily="2" charset="2"/>
              <a:buChar char=""/>
            </a:pPr>
            <a:endParaRPr lang="en-US" sz="3200" dirty="0" smtClean="0">
              <a:solidFill>
                <a:srgbClr val="00FFFF"/>
              </a:solidFill>
              <a:latin typeface="Arial Narrow"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338667" y="257175"/>
            <a:ext cx="8534400" cy="914400"/>
          </a:xfrm>
        </p:spPr>
        <p:txBody>
          <a:bodyPr>
            <a:normAutofit fontScale="90000"/>
          </a:bodyPr>
          <a:lstStyle/>
          <a:p>
            <a:r>
              <a:rPr lang="en-US" dirty="0"/>
              <a:t/>
            </a:r>
            <a:br>
              <a:rPr lang="en-US" dirty="0"/>
            </a:br>
            <a:r>
              <a:rPr lang="en-US" dirty="0" smtClean="0"/>
              <a:t>My Journey Into Sleep Research</a:t>
            </a:r>
            <a:endParaRPr lang="en-US" b="0" i="1" dirty="0"/>
          </a:p>
        </p:txBody>
      </p:sp>
      <p:sp>
        <p:nvSpPr>
          <p:cNvPr id="573443" name="Rectangle 3"/>
          <p:cNvSpPr>
            <a:spLocks noGrp="1" noChangeArrowheads="1"/>
          </p:cNvSpPr>
          <p:nvPr>
            <p:ph type="body" idx="1"/>
          </p:nvPr>
        </p:nvSpPr>
        <p:spPr>
          <a:xfrm>
            <a:off x="914400" y="1600200"/>
            <a:ext cx="7467600" cy="4800600"/>
          </a:xfrm>
        </p:spPr>
        <p:txBody>
          <a:bodyPr/>
          <a:lstStyle/>
          <a:p>
            <a:pPr>
              <a:spcBef>
                <a:spcPct val="55000"/>
              </a:spcBef>
            </a:pPr>
            <a:r>
              <a:rPr lang="en-US" sz="2800" dirty="0" smtClean="0"/>
              <a:t>Trained as biostatistician, then epidemiologist</a:t>
            </a:r>
          </a:p>
          <a:p>
            <a:pPr lvl="1">
              <a:spcBef>
                <a:spcPct val="55000"/>
              </a:spcBef>
            </a:pPr>
            <a:r>
              <a:rPr lang="en-US" sz="2400" dirty="0" smtClean="0"/>
              <a:t>dissertation focused on diet and bone health in the elderly (SOF cohort)</a:t>
            </a:r>
            <a:endParaRPr lang="en-US" sz="2400" dirty="0"/>
          </a:p>
          <a:p>
            <a:pPr>
              <a:spcBef>
                <a:spcPct val="55000"/>
              </a:spcBef>
            </a:pPr>
            <a:r>
              <a:rPr lang="en-US" sz="2800" dirty="0" smtClean="0"/>
              <a:t>Measures of subjective sleep collected, had not been analyzed</a:t>
            </a:r>
            <a:endParaRPr lang="en-US" sz="2600" i="1" dirty="0">
              <a:sym typeface="Symbol" pitchFamily="18" charset="2"/>
            </a:endParaRPr>
          </a:p>
          <a:p>
            <a:pPr>
              <a:spcBef>
                <a:spcPct val="55000"/>
              </a:spcBef>
            </a:pPr>
            <a:r>
              <a:rPr lang="en-US" sz="2800" dirty="0" smtClean="0"/>
              <a:t>Disturbed sleep as a risk factor for falls and fractures?</a:t>
            </a:r>
          </a:p>
          <a:p>
            <a:pPr lvl="1">
              <a:spcBef>
                <a:spcPct val="55000"/>
              </a:spcBef>
            </a:pPr>
            <a:r>
              <a:rPr lang="en-US" sz="2400" dirty="0" smtClean="0">
                <a:solidFill>
                  <a:schemeClr val="tx1"/>
                </a:solidFill>
              </a:rPr>
              <a:t>Sleep could be the “third pillar” of health, under-recognized compared to diet and physical activity</a:t>
            </a:r>
            <a:endParaRPr lang="en-US" sz="2400" dirty="0">
              <a:solidFill>
                <a:schemeClr val="tx1"/>
              </a:solidFill>
            </a:endParaRPr>
          </a:p>
          <a:p>
            <a:pPr>
              <a:lnSpc>
                <a:spcPct val="75000"/>
              </a:lnSpc>
              <a:spcBef>
                <a:spcPct val="55000"/>
              </a:spcBef>
            </a:pPr>
            <a:endParaRPr lang="en-US" sz="2800" dirty="0">
              <a:solidFill>
                <a:schemeClr val="tx1"/>
              </a:solidFill>
            </a:endParaRPr>
          </a:p>
          <a:p>
            <a:pPr>
              <a:lnSpc>
                <a:spcPct val="90000"/>
              </a:lnSpc>
              <a:spcBef>
                <a:spcPct val="55000"/>
              </a:spcBef>
            </a:pPr>
            <a:endParaRPr lang="en-US" sz="2800" i="1" dirty="0">
              <a:solidFill>
                <a:srgbClr val="00FFFF"/>
              </a:solidFill>
            </a:endParaRPr>
          </a:p>
        </p:txBody>
      </p:sp>
    </p:spTree>
    <p:extLst>
      <p:ext uri="{BB962C8B-B14F-4D97-AF65-F5344CB8AC3E}">
        <p14:creationId xmlns:p14="http://schemas.microsoft.com/office/powerpoint/2010/main" val="25394136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 Sleep Measures</a:t>
            </a:r>
            <a:endParaRPr lang="en-US" dirty="0"/>
          </a:p>
        </p:txBody>
      </p:sp>
      <p:sp>
        <p:nvSpPr>
          <p:cNvPr id="3" name="Content Placeholder 2"/>
          <p:cNvSpPr>
            <a:spLocks noGrp="1"/>
          </p:cNvSpPr>
          <p:nvPr>
            <p:ph idx="1"/>
          </p:nvPr>
        </p:nvSpPr>
        <p:spPr/>
        <p:txBody>
          <a:bodyPr/>
          <a:lstStyle/>
          <a:p>
            <a:r>
              <a:rPr lang="en-US" dirty="0" smtClean="0"/>
              <a:t>Total Sleep Time (self-report)</a:t>
            </a:r>
          </a:p>
          <a:p>
            <a:r>
              <a:rPr lang="en-US" dirty="0" smtClean="0"/>
              <a:t>Pittsburgh Sleep Quality Index</a:t>
            </a:r>
          </a:p>
          <a:p>
            <a:r>
              <a:rPr lang="en-US" dirty="0" smtClean="0"/>
              <a:t>Epworth Sleepiness Scale</a:t>
            </a:r>
          </a:p>
          <a:p>
            <a:r>
              <a:rPr lang="en-US" dirty="0" smtClean="0"/>
              <a:t>Functional Outcomes of Sleep </a:t>
            </a:r>
            <a:r>
              <a:rPr lang="en-US" dirty="0" smtClean="0"/>
              <a:t>Questionnaire</a:t>
            </a:r>
          </a:p>
          <a:p>
            <a:r>
              <a:rPr lang="en-US" dirty="0" smtClean="0"/>
              <a:t>Insomnia Severity Index</a:t>
            </a:r>
          </a:p>
          <a:p>
            <a:r>
              <a:rPr lang="en-US" dirty="0" smtClean="0"/>
              <a:t>Fatigue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4000" dirty="0"/>
          </a:p>
        </p:txBody>
      </p:sp>
      <p:sp>
        <p:nvSpPr>
          <p:cNvPr id="3" name="Content Placeholder 2"/>
          <p:cNvSpPr>
            <a:spLocks noGrp="1"/>
          </p:cNvSpPr>
          <p:nvPr>
            <p:ph idx="1"/>
          </p:nvPr>
        </p:nvSpPr>
        <p:spPr/>
        <p:txBody>
          <a:bodyPr/>
          <a:lstStyle/>
          <a:p>
            <a:pPr marL="0" indent="0" algn="ctr">
              <a:buNone/>
            </a:pPr>
            <a:r>
              <a:rPr lang="en-US" u="sng" dirty="0" smtClean="0"/>
              <a:t>Selected Findings:</a:t>
            </a:r>
          </a:p>
          <a:p>
            <a:pPr marL="0" indent="0" algn="ctr">
              <a:buNone/>
            </a:pPr>
            <a:endParaRPr lang="en-US" dirty="0" smtClean="0"/>
          </a:p>
          <a:p>
            <a:pPr marL="0" indent="0" algn="ctr">
              <a:buNone/>
            </a:pPr>
            <a:r>
              <a:rPr lang="en-US" dirty="0" smtClean="0"/>
              <a:t>Mortality</a:t>
            </a:r>
          </a:p>
          <a:p>
            <a:pPr marL="0" indent="0" algn="ctr">
              <a:buNone/>
            </a:pPr>
            <a:r>
              <a:rPr lang="en-US" dirty="0" smtClean="0"/>
              <a:t>Falls and Fractures</a:t>
            </a:r>
            <a:endParaRPr lang="en-US" dirty="0" smtClean="0"/>
          </a:p>
          <a:p>
            <a:pPr marL="0" indent="0" algn="ctr">
              <a:buNone/>
            </a:pPr>
            <a:r>
              <a:rPr lang="en-US" dirty="0" smtClean="0"/>
              <a:t>Cognitive outcomes</a:t>
            </a:r>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a:p>
        </p:txBody>
      </p:sp>
    </p:spTree>
    <p:extLst>
      <p:ext uri="{BB962C8B-B14F-4D97-AF65-F5344CB8AC3E}">
        <p14:creationId xmlns:p14="http://schemas.microsoft.com/office/powerpoint/2010/main" val="236004800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1234" name="Rectangle 2"/>
          <p:cNvSpPr>
            <a:spLocks noGrp="1" noChangeArrowheads="1"/>
          </p:cNvSpPr>
          <p:nvPr>
            <p:ph type="title"/>
          </p:nvPr>
        </p:nvSpPr>
        <p:spPr>
          <a:xfrm>
            <a:off x="338667" y="257175"/>
            <a:ext cx="8534400" cy="914400"/>
          </a:xfrm>
        </p:spPr>
        <p:txBody>
          <a:bodyPr/>
          <a:lstStyle/>
          <a:p>
            <a:r>
              <a:rPr lang="en-US" dirty="0" smtClean="0"/>
              <a:t>Sleep Duration and Mortality</a:t>
            </a:r>
            <a:endParaRPr lang="en-US" b="0" dirty="0"/>
          </a:p>
        </p:txBody>
      </p:sp>
      <p:sp>
        <p:nvSpPr>
          <p:cNvPr id="991235" name="Rectangle 3"/>
          <p:cNvSpPr>
            <a:spLocks noGrp="1" noChangeArrowheads="1"/>
          </p:cNvSpPr>
          <p:nvPr>
            <p:ph type="body" idx="1"/>
          </p:nvPr>
        </p:nvSpPr>
        <p:spPr>
          <a:xfrm>
            <a:off x="745067" y="1524000"/>
            <a:ext cx="8094133" cy="4953000"/>
          </a:xfrm>
        </p:spPr>
        <p:txBody>
          <a:bodyPr/>
          <a:lstStyle/>
          <a:p>
            <a:pPr>
              <a:spcBef>
                <a:spcPct val="55000"/>
              </a:spcBef>
            </a:pPr>
            <a:r>
              <a:rPr lang="en-US" sz="2800" dirty="0"/>
              <a:t>Several studies have reported an association between self-reported sleep </a:t>
            </a:r>
            <a:r>
              <a:rPr lang="en-US" sz="2800" dirty="0" smtClean="0"/>
              <a:t>duration and </a:t>
            </a:r>
            <a:r>
              <a:rPr lang="en-US" sz="2800" dirty="0"/>
              <a:t>mortality </a:t>
            </a:r>
          </a:p>
          <a:p>
            <a:pPr>
              <a:spcBef>
                <a:spcPct val="55000"/>
              </a:spcBef>
            </a:pPr>
            <a:endParaRPr lang="en-US" sz="1000" dirty="0"/>
          </a:p>
          <a:p>
            <a:pPr>
              <a:spcBef>
                <a:spcPct val="55000"/>
              </a:spcBef>
            </a:pPr>
            <a:r>
              <a:rPr lang="en-US" sz="2800" dirty="0"/>
              <a:t>Increased risk among those who:</a:t>
            </a:r>
          </a:p>
          <a:p>
            <a:pPr lvl="1">
              <a:spcBef>
                <a:spcPct val="20000"/>
              </a:spcBef>
              <a:buFont typeface="Arial" pitchFamily="34" charset="0"/>
              <a:buChar char="•"/>
            </a:pPr>
            <a:r>
              <a:rPr lang="en-US" dirty="0"/>
              <a:t> </a:t>
            </a:r>
            <a:r>
              <a:rPr lang="en-US" i="1" dirty="0"/>
              <a:t>Get too much sleep (e.g. 8+ hours per night)</a:t>
            </a:r>
          </a:p>
          <a:p>
            <a:pPr lvl="1">
              <a:spcBef>
                <a:spcPct val="20000"/>
              </a:spcBef>
              <a:buFont typeface="Arial" pitchFamily="34" charset="0"/>
              <a:buChar char="•"/>
            </a:pPr>
            <a:r>
              <a:rPr lang="en-US" i="1" dirty="0"/>
              <a:t> Get too little sleep (less clear)</a:t>
            </a:r>
          </a:p>
          <a:p>
            <a:pPr lvl="1">
              <a:spcBef>
                <a:spcPct val="20000"/>
              </a:spcBef>
              <a:buFont typeface="Arial" pitchFamily="34" charset="0"/>
              <a:buChar char="•"/>
            </a:pPr>
            <a:r>
              <a:rPr lang="en-US" i="1" dirty="0"/>
              <a:t> Take naps during the day</a:t>
            </a:r>
          </a:p>
          <a:p>
            <a:pPr lvl="1">
              <a:spcBef>
                <a:spcPct val="55000"/>
              </a:spcBef>
            </a:pPr>
            <a:endParaRPr lang="en-US" sz="1000" i="1" dirty="0"/>
          </a:p>
          <a:p>
            <a:pPr>
              <a:spcBef>
                <a:spcPct val="55000"/>
              </a:spcBef>
            </a:pPr>
            <a:r>
              <a:rPr lang="en-US" sz="2800" dirty="0"/>
              <a:t>Few studies have used </a:t>
            </a:r>
            <a:r>
              <a:rPr lang="en-US" sz="2800" dirty="0" smtClean="0"/>
              <a:t>comprehensive measures </a:t>
            </a:r>
            <a:r>
              <a:rPr lang="en-US" sz="2800" dirty="0"/>
              <a:t>of </a:t>
            </a:r>
            <a:r>
              <a:rPr lang="en-US" sz="2800" dirty="0" smtClean="0"/>
              <a:t>sleep, including objective and subjective</a:t>
            </a:r>
            <a:endParaRPr lang="en-US" sz="2800" dirty="0"/>
          </a:p>
        </p:txBody>
      </p:sp>
    </p:spTree>
    <p:extLst>
      <p:ext uri="{BB962C8B-B14F-4D97-AF65-F5344CB8AC3E}">
        <p14:creationId xmlns:p14="http://schemas.microsoft.com/office/powerpoint/2010/main" val="5528045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Grp="1" noChangeArrowheads="1"/>
          </p:cNvSpPr>
          <p:nvPr>
            <p:ph type="title"/>
          </p:nvPr>
        </p:nvSpPr>
        <p:spPr/>
        <p:txBody>
          <a:bodyPr>
            <a:normAutofit fontScale="90000"/>
          </a:bodyPr>
          <a:lstStyle/>
          <a:p>
            <a:r>
              <a:rPr lang="en-US" sz="3200">
                <a:solidFill>
                  <a:schemeClr val="tx2"/>
                </a:solidFill>
              </a:rPr>
              <a:t>Self-Reported 24-hour Sleep Duration and</a:t>
            </a:r>
            <a:br>
              <a:rPr lang="en-US" sz="3200">
                <a:solidFill>
                  <a:schemeClr val="tx2"/>
                </a:solidFill>
              </a:rPr>
            </a:br>
            <a:r>
              <a:rPr lang="en-US" sz="3200">
                <a:solidFill>
                  <a:schemeClr val="tx2"/>
                </a:solidFill>
              </a:rPr>
              <a:t>Risk of Mortality in Older Women</a:t>
            </a:r>
            <a:endParaRPr lang="en-US" sz="3200" b="0">
              <a:solidFill>
                <a:schemeClr val="accent2"/>
              </a:solidFill>
            </a:endParaRPr>
          </a:p>
        </p:txBody>
      </p:sp>
      <p:sp>
        <p:nvSpPr>
          <p:cNvPr id="960515" name="Text Box 3"/>
          <p:cNvSpPr txBox="1">
            <a:spLocks noChangeArrowheads="1"/>
          </p:cNvSpPr>
          <p:nvPr/>
        </p:nvSpPr>
        <p:spPr bwMode="auto">
          <a:xfrm rot="16200000">
            <a:off x="256573" y="4569884"/>
            <a:ext cx="430887" cy="334434"/>
          </a:xfrm>
          <a:prstGeom prst="rect">
            <a:avLst/>
          </a:prstGeom>
          <a:noFill/>
          <a:ln w="9525">
            <a:noFill/>
            <a:miter lim="800000"/>
            <a:headEnd/>
            <a:tailEnd/>
          </a:ln>
          <a:effectLst/>
        </p:spPr>
        <p:txBody>
          <a:bodyPr vert="eaVert" anchor="b" anchorCtr="1">
            <a:spAutoFit/>
          </a:bodyPr>
          <a:lstStyle/>
          <a:p>
            <a:pPr>
              <a:spcBef>
                <a:spcPct val="50000"/>
              </a:spcBef>
            </a:pPr>
            <a:endParaRPr lang="en-US" sz="1600" u="none">
              <a:latin typeface="Times New Roman" pitchFamily="18" charset="0"/>
            </a:endParaRPr>
          </a:p>
        </p:txBody>
      </p:sp>
      <p:sp>
        <p:nvSpPr>
          <p:cNvPr id="960516" name="Text Box 4"/>
          <p:cNvSpPr txBox="1">
            <a:spLocks noChangeArrowheads="1"/>
          </p:cNvSpPr>
          <p:nvPr/>
        </p:nvSpPr>
        <p:spPr bwMode="auto">
          <a:xfrm>
            <a:off x="381000" y="1447800"/>
            <a:ext cx="381000" cy="274638"/>
          </a:xfrm>
          <a:prstGeom prst="rect">
            <a:avLst/>
          </a:prstGeom>
          <a:noFill/>
          <a:ln w="9525">
            <a:noFill/>
            <a:miter lim="800000"/>
            <a:headEnd/>
            <a:tailEnd/>
          </a:ln>
          <a:effectLst/>
        </p:spPr>
        <p:txBody>
          <a:bodyPr>
            <a:spAutoFit/>
          </a:bodyPr>
          <a:lstStyle/>
          <a:p>
            <a:pPr>
              <a:spcBef>
                <a:spcPct val="50000"/>
              </a:spcBef>
            </a:pPr>
            <a:endParaRPr lang="en-US" sz="1200" u="none">
              <a:latin typeface="Times New Roman" pitchFamily="18" charset="0"/>
            </a:endParaRPr>
          </a:p>
        </p:txBody>
      </p:sp>
      <p:graphicFrame>
        <p:nvGraphicFramePr>
          <p:cNvPr id="960517" name="Object 5"/>
          <p:cNvGraphicFramePr>
            <a:graphicFrameLocks noChangeAspect="1"/>
          </p:cNvGraphicFramePr>
          <p:nvPr/>
        </p:nvGraphicFramePr>
        <p:xfrm>
          <a:off x="677333" y="1295400"/>
          <a:ext cx="7890933" cy="5105400"/>
        </p:xfrm>
        <a:graphic>
          <a:graphicData uri="http://schemas.openxmlformats.org/presentationml/2006/ole">
            <mc:AlternateContent xmlns:mc="http://schemas.openxmlformats.org/markup-compatibility/2006">
              <mc:Choice xmlns:v="urn:schemas-microsoft-com:vml" Requires="v">
                <p:oleObj spid="_x0000_s11312" name="Worksheet" r:id="rId3" imgW="8915705" imgH="5296205" progId="Excel.Sheet.8">
                  <p:embed/>
                </p:oleObj>
              </mc:Choice>
              <mc:Fallback>
                <p:oleObj name="Worksheet" r:id="rId3" imgW="8915705" imgH="5296205" progId="Excel.Shee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3" y="1295400"/>
                        <a:ext cx="7890933" cy="5105400"/>
                      </a:xfrm>
                      <a:prstGeom prst="rect">
                        <a:avLst/>
                      </a:prstGeom>
                      <a:noFill/>
                      <a:ln>
                        <a:noFill/>
                      </a:ln>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Lst>
                    </p:spPr>
                  </p:pic>
                </p:oleObj>
              </mc:Fallback>
            </mc:AlternateContent>
          </a:graphicData>
        </a:graphic>
      </p:graphicFrame>
      <p:sp>
        <p:nvSpPr>
          <p:cNvPr id="960518" name="Text Box 6"/>
          <p:cNvSpPr txBox="1">
            <a:spLocks noChangeArrowheads="1"/>
          </p:cNvSpPr>
          <p:nvPr/>
        </p:nvSpPr>
        <p:spPr bwMode="auto">
          <a:xfrm>
            <a:off x="778933" y="6461126"/>
            <a:ext cx="7247467" cy="396875"/>
          </a:xfrm>
          <a:prstGeom prst="rect">
            <a:avLst/>
          </a:prstGeom>
          <a:noFill/>
          <a:ln w="9525">
            <a:noFill/>
            <a:miter lim="800000"/>
            <a:headEnd/>
            <a:tailEnd/>
          </a:ln>
          <a:effectLst/>
        </p:spPr>
        <p:txBody>
          <a:bodyPr>
            <a:spAutoFit/>
          </a:bodyPr>
          <a:lstStyle/>
          <a:p>
            <a:pPr>
              <a:spcBef>
                <a:spcPct val="50000"/>
              </a:spcBef>
            </a:pPr>
            <a:r>
              <a:rPr lang="en-US" sz="2000" b="0" u="none" dirty="0"/>
              <a:t>Stone et al. J Am </a:t>
            </a:r>
            <a:r>
              <a:rPr lang="en-US" sz="2000" b="0" u="none" dirty="0" err="1"/>
              <a:t>Geriatr</a:t>
            </a:r>
            <a:r>
              <a:rPr lang="en-US" sz="2000" b="0" u="none" dirty="0"/>
              <a:t> Soc, </a:t>
            </a:r>
            <a:r>
              <a:rPr lang="en-US" sz="2000" b="0" u="none" dirty="0" smtClean="0"/>
              <a:t>2009</a:t>
            </a:r>
            <a:endParaRPr lang="en-US" sz="2000" b="0" u="none" dirty="0"/>
          </a:p>
        </p:txBody>
      </p:sp>
    </p:spTree>
    <p:extLst>
      <p:ext uri="{BB962C8B-B14F-4D97-AF65-F5344CB8AC3E}">
        <p14:creationId xmlns:p14="http://schemas.microsoft.com/office/powerpoint/2010/main" val="297319836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Actigraphic</a:t>
            </a:r>
            <a:r>
              <a:rPr lang="en-US" sz="3200" dirty="0" smtClean="0"/>
              <a:t> Sleep Duration and Risk of Mortality in Older Men and Women</a:t>
            </a:r>
            <a:endParaRPr lang="en-US" sz="3200" dirty="0"/>
          </a:p>
        </p:txBody>
      </p:sp>
      <p:graphicFrame>
        <p:nvGraphicFramePr>
          <p:cNvPr id="4" name="Chart Placeholder 3"/>
          <p:cNvGraphicFramePr>
            <a:graphicFrameLocks noGrp="1"/>
          </p:cNvGraphicFramePr>
          <p:nvPr>
            <p:ph type="chart" idx="1"/>
            <p:extLst>
              <p:ext uri="{D42A27DB-BD31-4B8C-83A1-F6EECF244321}">
                <p14:modId xmlns:p14="http://schemas.microsoft.com/office/powerpoint/2010/main" val="531774925"/>
              </p:ext>
            </p:extLst>
          </p:nvPr>
        </p:nvGraphicFramePr>
        <p:xfrm>
          <a:off x="762000" y="1295400"/>
          <a:ext cx="7467599" cy="2743200"/>
        </p:xfrm>
        <a:graphic>
          <a:graphicData uri="http://schemas.openxmlformats.org/drawingml/2006/table">
            <a:tbl>
              <a:tblPr/>
              <a:tblGrid>
                <a:gridCol w="2992633"/>
                <a:gridCol w="2237483"/>
                <a:gridCol w="2237483"/>
              </a:tblGrid>
              <a:tr h="342900">
                <a:tc>
                  <a:txBody>
                    <a:bodyPr/>
                    <a:lstStyle/>
                    <a:p>
                      <a:pPr algn="l" fontAlgn="b"/>
                      <a:endParaRPr lang="en-US" sz="1000" b="0" i="0" u="none" strike="noStrike" dirty="0">
                        <a:latin typeface="Arial"/>
                      </a:endParaRP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All-Cause</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Cardiovascular</a:t>
                      </a:r>
                    </a:p>
                  </a:txBody>
                  <a:tcPr marL="9525" marR="9525" marT="9525" marB="0" anchor="b">
                    <a:lnL>
                      <a:noFill/>
                    </a:lnL>
                    <a:lnR>
                      <a:noFill/>
                    </a:lnR>
                    <a:lnT>
                      <a:noFill/>
                    </a:lnT>
                    <a:lnB>
                      <a:noFill/>
                    </a:lnB>
                  </a:tcPr>
                </a:tc>
              </a:tr>
              <a:tr h="342900">
                <a:tc>
                  <a:txBody>
                    <a:bodyPr/>
                    <a:lstStyle/>
                    <a:p>
                      <a:pPr algn="l" fontAlgn="b"/>
                      <a:r>
                        <a:rPr lang="en-US" sz="1600" b="1" i="0" u="none" strike="noStrike" dirty="0">
                          <a:latin typeface="+mj-lt"/>
                        </a:rPr>
                        <a:t>SOF women</a:t>
                      </a:r>
                    </a:p>
                  </a:txBody>
                  <a:tcPr marL="9525" marR="9525" marT="9525" marB="0" anchor="b">
                    <a:lnL>
                      <a:noFill/>
                    </a:lnL>
                    <a:lnR>
                      <a:noFill/>
                    </a:lnR>
                    <a:lnT>
                      <a:noFill/>
                    </a:lnT>
                    <a:lnB>
                      <a:noFill/>
                    </a:lnB>
                  </a:tcPr>
                </a:tc>
                <a:tc>
                  <a:txBody>
                    <a:bodyPr/>
                    <a:lstStyle/>
                    <a:p>
                      <a:pPr algn="ctr" fontAlgn="b"/>
                      <a:endParaRPr lang="en-US" sz="1600" b="0" i="0" u="none" strike="noStrike">
                        <a:latin typeface="+mj-lt"/>
                      </a:endParaRPr>
                    </a:p>
                  </a:txBody>
                  <a:tcPr marL="9525" marR="9525" marT="9525" marB="0" anchor="b">
                    <a:lnL>
                      <a:noFill/>
                    </a:lnL>
                    <a:lnR>
                      <a:noFill/>
                    </a:lnR>
                    <a:lnT>
                      <a:noFill/>
                    </a:lnT>
                    <a:lnB>
                      <a:noFill/>
                    </a:lnB>
                  </a:tcPr>
                </a:tc>
                <a:tc>
                  <a:txBody>
                    <a:bodyPr/>
                    <a:lstStyle/>
                    <a:p>
                      <a:pPr algn="ctr" fontAlgn="b"/>
                      <a:endParaRPr lang="en-US" sz="1600" b="0" i="0" u="none" strike="noStrike" dirty="0">
                        <a:latin typeface="+mj-lt"/>
                      </a:endParaRPr>
                    </a:p>
                  </a:txBody>
                  <a:tcPr marL="9525" marR="9525" marT="9525" marB="0" anchor="b">
                    <a:lnL>
                      <a:noFill/>
                    </a:lnL>
                    <a:lnR>
                      <a:noFill/>
                    </a:lnR>
                    <a:lnT>
                      <a:noFill/>
                    </a:lnT>
                    <a:lnB>
                      <a:noFill/>
                    </a:lnB>
                  </a:tcPr>
                </a:tc>
              </a:tr>
              <a:tr h="342900">
                <a:tc>
                  <a:txBody>
                    <a:bodyPr/>
                    <a:lstStyle/>
                    <a:p>
                      <a:pPr algn="l" fontAlgn="b"/>
                      <a:r>
                        <a:rPr lang="en-US" sz="1600" b="0" i="0" u="none" strike="noStrike" dirty="0">
                          <a:latin typeface="+mj-lt"/>
                        </a:rPr>
                        <a:t>  Number of deaths</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997</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343</a:t>
                      </a:r>
                    </a:p>
                  </a:txBody>
                  <a:tcPr marL="9525" marR="9525" marT="9525" marB="0" anchor="b">
                    <a:lnL>
                      <a:noFill/>
                    </a:lnL>
                    <a:lnR>
                      <a:noFill/>
                    </a:lnR>
                    <a:lnT>
                      <a:noFill/>
                    </a:lnT>
                    <a:lnB>
                      <a:noFill/>
                    </a:lnB>
                  </a:tcPr>
                </a:tc>
              </a:tr>
              <a:tr h="342900">
                <a:tc>
                  <a:txBody>
                    <a:bodyPr/>
                    <a:lstStyle/>
                    <a:p>
                      <a:pPr algn="l" fontAlgn="b"/>
                      <a:r>
                        <a:rPr lang="en-US" sz="1600" b="1" i="0" u="none" strike="noStrike" dirty="0" err="1">
                          <a:latin typeface="+mj-lt"/>
                        </a:rPr>
                        <a:t>Actigraphy</a:t>
                      </a:r>
                      <a:r>
                        <a:rPr lang="en-US" sz="1600" b="1" i="0" u="none" strike="noStrike" dirty="0">
                          <a:latin typeface="+mj-lt"/>
                        </a:rPr>
                        <a:t> TST</a:t>
                      </a:r>
                    </a:p>
                  </a:txBody>
                  <a:tcPr marL="9525" marR="9525" marT="9525" marB="0" anchor="b">
                    <a:lnL>
                      <a:noFill/>
                    </a:lnL>
                    <a:lnR>
                      <a:noFill/>
                    </a:lnR>
                    <a:lnT>
                      <a:noFill/>
                    </a:lnT>
                    <a:lnB>
                      <a:noFill/>
                    </a:lnB>
                  </a:tcPr>
                </a:tc>
                <a:tc>
                  <a:txBody>
                    <a:bodyPr/>
                    <a:lstStyle/>
                    <a:p>
                      <a:pPr algn="ctr" fontAlgn="b"/>
                      <a:endParaRPr lang="en-US" sz="1600" b="0" i="0" u="none" strike="noStrike">
                        <a:latin typeface="+mj-lt"/>
                      </a:endParaRPr>
                    </a:p>
                  </a:txBody>
                  <a:tcPr marL="9525" marR="9525" marT="9525" marB="0" anchor="b">
                    <a:lnL>
                      <a:noFill/>
                    </a:lnL>
                    <a:lnR>
                      <a:noFill/>
                    </a:lnR>
                    <a:lnT>
                      <a:noFill/>
                    </a:lnT>
                    <a:lnB>
                      <a:noFill/>
                    </a:lnB>
                  </a:tcPr>
                </a:tc>
                <a:tc>
                  <a:txBody>
                    <a:bodyPr/>
                    <a:lstStyle/>
                    <a:p>
                      <a:pPr algn="ctr" fontAlgn="b"/>
                      <a:endParaRPr lang="en-US" sz="1600" b="0" i="0" u="none" strike="noStrike" dirty="0">
                        <a:latin typeface="+mj-lt"/>
                      </a:endParaRPr>
                    </a:p>
                  </a:txBody>
                  <a:tcPr marL="9525" marR="9525" marT="9525" marB="0" anchor="b">
                    <a:lnL>
                      <a:noFill/>
                    </a:lnL>
                    <a:lnR>
                      <a:noFill/>
                    </a:lnR>
                    <a:lnT>
                      <a:noFill/>
                    </a:lnT>
                    <a:lnB>
                      <a:noFill/>
                    </a:lnB>
                  </a:tcPr>
                </a:tc>
              </a:tr>
              <a:tr h="342900">
                <a:tc>
                  <a:txBody>
                    <a:bodyPr/>
                    <a:lstStyle/>
                    <a:p>
                      <a:pPr algn="l" fontAlgn="b"/>
                      <a:r>
                        <a:rPr lang="en-US" sz="1600" b="0" i="0" u="none" strike="noStrike" dirty="0">
                          <a:latin typeface="+mj-lt"/>
                        </a:rPr>
                        <a:t>     &lt;=5 hrs</a:t>
                      </a:r>
                    </a:p>
                  </a:txBody>
                  <a:tcPr marL="9525" marR="9525" marT="9525" marB="0" anchor="b">
                    <a:lnL>
                      <a:noFill/>
                    </a:lnL>
                    <a:lnR>
                      <a:noFill/>
                    </a:lnR>
                    <a:lnT>
                      <a:noFill/>
                    </a:lnT>
                    <a:lnB>
                      <a:noFill/>
                    </a:lnB>
                  </a:tcPr>
                </a:tc>
                <a:tc>
                  <a:txBody>
                    <a:bodyPr/>
                    <a:lstStyle/>
                    <a:p>
                      <a:pPr algn="r" fontAlgn="b"/>
                      <a:r>
                        <a:rPr lang="en-US" sz="1600" b="0" i="0" u="none" strike="noStrike" dirty="0" smtClean="0">
                          <a:latin typeface="+mj-lt"/>
                        </a:rPr>
                        <a:t>1.80 </a:t>
                      </a:r>
                      <a:r>
                        <a:rPr lang="en-US" sz="1600" b="0" i="0" u="none" strike="noStrike" dirty="0">
                          <a:latin typeface="+mj-lt"/>
                        </a:rPr>
                        <a:t>(1.45, 2.23)</a:t>
                      </a:r>
                    </a:p>
                  </a:txBody>
                  <a:tcPr marL="9525" marR="9525" marT="9525" marB="0" anchor="b">
                    <a:lnL>
                      <a:noFill/>
                    </a:lnL>
                    <a:lnR>
                      <a:noFill/>
                    </a:lnR>
                    <a:lnT>
                      <a:noFill/>
                    </a:lnT>
                    <a:lnB>
                      <a:noFill/>
                    </a:lnB>
                  </a:tcPr>
                </a:tc>
                <a:tc>
                  <a:txBody>
                    <a:bodyPr/>
                    <a:lstStyle/>
                    <a:p>
                      <a:pPr algn="r" fontAlgn="b"/>
                      <a:r>
                        <a:rPr lang="en-US" sz="1600" b="0" i="0" u="none" strike="noStrike" dirty="0" smtClean="0">
                          <a:latin typeface="+mj-lt"/>
                        </a:rPr>
                        <a:t>2.30 </a:t>
                      </a:r>
                      <a:r>
                        <a:rPr lang="en-US" sz="1600" b="0" i="0" u="none" strike="noStrike" dirty="0">
                          <a:latin typeface="+mj-lt"/>
                        </a:rPr>
                        <a:t>(1.61, 3.28)</a:t>
                      </a:r>
                    </a:p>
                  </a:txBody>
                  <a:tcPr marL="9525" marR="9525" marT="9525" marB="0" anchor="b">
                    <a:lnL>
                      <a:noFill/>
                    </a:lnL>
                    <a:lnR>
                      <a:noFill/>
                    </a:lnR>
                    <a:lnT>
                      <a:noFill/>
                    </a:lnT>
                    <a:lnB>
                      <a:noFill/>
                    </a:lnB>
                  </a:tcPr>
                </a:tc>
              </a:tr>
              <a:tr h="342900">
                <a:tc>
                  <a:txBody>
                    <a:bodyPr/>
                    <a:lstStyle/>
                    <a:p>
                      <a:pPr algn="l" fontAlgn="b"/>
                      <a:r>
                        <a:rPr lang="en-US" sz="1600" b="0" i="0" u="none" strike="noStrike" dirty="0">
                          <a:latin typeface="+mj-lt"/>
                        </a:rPr>
                        <a:t>     &gt;5 to &lt;=7 hrs</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1.02 (0.88, 1.19)</a:t>
                      </a:r>
                    </a:p>
                  </a:txBody>
                  <a:tcPr marL="9525" marR="9525" marT="9525" marB="0" anchor="b">
                    <a:lnL>
                      <a:noFill/>
                    </a:lnL>
                    <a:lnR>
                      <a:noFill/>
                    </a:lnR>
                    <a:lnT>
                      <a:noFill/>
                    </a:lnT>
                    <a:lnB>
                      <a:noFill/>
                    </a:lnB>
                  </a:tcPr>
                </a:tc>
                <a:tc>
                  <a:txBody>
                    <a:bodyPr/>
                    <a:lstStyle/>
                    <a:p>
                      <a:pPr algn="r" fontAlgn="b"/>
                      <a:r>
                        <a:rPr lang="en-US" sz="1600" b="0" i="0" u="none" strike="noStrike" dirty="0" smtClean="0">
                          <a:latin typeface="+mj-lt"/>
                        </a:rPr>
                        <a:t>1.20 </a:t>
                      </a:r>
                      <a:r>
                        <a:rPr lang="en-US" sz="1600" b="0" i="0" u="none" strike="noStrike" dirty="0">
                          <a:latin typeface="+mj-lt"/>
                        </a:rPr>
                        <a:t>(0.92, 1.57)</a:t>
                      </a:r>
                    </a:p>
                  </a:txBody>
                  <a:tcPr marL="9525" marR="9525" marT="9525" marB="0" anchor="b">
                    <a:lnL>
                      <a:noFill/>
                    </a:lnL>
                    <a:lnR>
                      <a:noFill/>
                    </a:lnR>
                    <a:lnT>
                      <a:noFill/>
                    </a:lnT>
                    <a:lnB>
                      <a:noFill/>
                    </a:lnB>
                  </a:tcPr>
                </a:tc>
              </a:tr>
              <a:tr h="342900">
                <a:tc>
                  <a:txBody>
                    <a:bodyPr/>
                    <a:lstStyle/>
                    <a:p>
                      <a:pPr algn="l" fontAlgn="b"/>
                      <a:r>
                        <a:rPr lang="en-US" sz="1600" b="0" i="0" u="none" strike="noStrike" dirty="0">
                          <a:latin typeface="+mj-lt"/>
                        </a:rPr>
                        <a:t>     &gt;7 to &lt;= 8 hrs</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1.00 (referent)</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1.00 (referent)</a:t>
                      </a:r>
                    </a:p>
                  </a:txBody>
                  <a:tcPr marL="9525" marR="9525" marT="9525" marB="0" anchor="b">
                    <a:lnL>
                      <a:noFill/>
                    </a:lnL>
                    <a:lnR>
                      <a:noFill/>
                    </a:lnR>
                    <a:lnT>
                      <a:noFill/>
                    </a:lnT>
                    <a:lnB>
                      <a:noFill/>
                    </a:lnB>
                  </a:tcPr>
                </a:tc>
              </a:tr>
              <a:tr h="342900">
                <a:tc>
                  <a:txBody>
                    <a:bodyPr/>
                    <a:lstStyle/>
                    <a:p>
                      <a:pPr algn="l" fontAlgn="b"/>
                      <a:r>
                        <a:rPr lang="en-US" sz="1600" b="0" i="0" u="none" strike="noStrike" dirty="0">
                          <a:latin typeface="+mj-lt"/>
                        </a:rPr>
                        <a:t>     &gt;8 hrs</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1.33 (</a:t>
                      </a:r>
                      <a:r>
                        <a:rPr lang="en-US" sz="1600" b="0" i="0" u="none" strike="noStrike" dirty="0" smtClean="0">
                          <a:latin typeface="+mj-lt"/>
                        </a:rPr>
                        <a:t>1.10, </a:t>
                      </a:r>
                      <a:r>
                        <a:rPr lang="en-US" sz="1600" b="0" i="0" u="none" strike="noStrike" dirty="0">
                          <a:latin typeface="+mj-lt"/>
                        </a:rPr>
                        <a:t>1.6)</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1.43 (1.02, 2)</a:t>
                      </a:r>
                    </a:p>
                  </a:txBody>
                  <a:tcPr marL="9525" marR="9525" marT="9525" marB="0" anchor="b">
                    <a:lnL>
                      <a:noFill/>
                    </a:lnL>
                    <a:lnR>
                      <a:noFill/>
                    </a:lnR>
                    <a:lnT>
                      <a:noFill/>
                    </a:lnT>
                    <a:lnB>
                      <a:noFill/>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23386452"/>
              </p:ext>
            </p:extLst>
          </p:nvPr>
        </p:nvGraphicFramePr>
        <p:xfrm>
          <a:off x="685800" y="4114800"/>
          <a:ext cx="7543800" cy="2590798"/>
        </p:xfrm>
        <a:graphic>
          <a:graphicData uri="http://schemas.openxmlformats.org/drawingml/2006/table">
            <a:tbl>
              <a:tblPr/>
              <a:tblGrid>
                <a:gridCol w="2870485"/>
                <a:gridCol w="2463515"/>
                <a:gridCol w="2209800"/>
              </a:tblGrid>
              <a:tr h="370114">
                <a:tc>
                  <a:txBody>
                    <a:bodyPr/>
                    <a:lstStyle/>
                    <a:p>
                      <a:pPr algn="l" fontAlgn="b"/>
                      <a:r>
                        <a:rPr lang="en-US" sz="1600" b="1" i="0" u="none" strike="noStrike" dirty="0" err="1">
                          <a:latin typeface="+mj-lt"/>
                        </a:rPr>
                        <a:t>MrOS</a:t>
                      </a:r>
                      <a:r>
                        <a:rPr lang="en-US" sz="1600" b="1" i="0" u="none" strike="noStrike" dirty="0">
                          <a:latin typeface="+mj-lt"/>
                        </a:rPr>
                        <a:t> men</a:t>
                      </a:r>
                    </a:p>
                  </a:txBody>
                  <a:tcPr marL="9525" marR="9525" marT="9525" marB="0" anchor="b">
                    <a:lnL>
                      <a:noFill/>
                    </a:lnL>
                    <a:lnR>
                      <a:noFill/>
                    </a:lnR>
                    <a:lnT>
                      <a:noFill/>
                    </a:lnT>
                    <a:lnB>
                      <a:noFill/>
                    </a:lnB>
                  </a:tcPr>
                </a:tc>
                <a:tc>
                  <a:txBody>
                    <a:bodyPr/>
                    <a:lstStyle/>
                    <a:p>
                      <a:pPr algn="ctr" fontAlgn="b"/>
                      <a:endParaRPr lang="en-US" sz="1000" b="0" i="0" u="none" strike="noStrike">
                        <a:latin typeface="Arial"/>
                      </a:endParaRPr>
                    </a:p>
                  </a:txBody>
                  <a:tcPr marL="9525" marR="9525" marT="9525" marB="0" anchor="b">
                    <a:lnL>
                      <a:noFill/>
                    </a:lnL>
                    <a:lnR>
                      <a:noFill/>
                    </a:lnR>
                    <a:lnT>
                      <a:noFill/>
                    </a:lnT>
                    <a:lnB>
                      <a:noFill/>
                    </a:lnB>
                  </a:tcPr>
                </a:tc>
                <a:tc>
                  <a:txBody>
                    <a:bodyPr/>
                    <a:lstStyle/>
                    <a:p>
                      <a:pPr algn="ctr" fontAlgn="b"/>
                      <a:endParaRPr lang="en-US" sz="1000" b="0" i="0" u="none" strike="noStrike">
                        <a:latin typeface="Arial"/>
                      </a:endParaRPr>
                    </a:p>
                  </a:txBody>
                  <a:tcPr marL="9525" marR="9525" marT="9525" marB="0" anchor="b">
                    <a:lnL>
                      <a:noFill/>
                    </a:lnL>
                    <a:lnR>
                      <a:noFill/>
                    </a:lnR>
                    <a:lnT>
                      <a:noFill/>
                    </a:lnT>
                    <a:lnB>
                      <a:noFill/>
                    </a:lnB>
                  </a:tcPr>
                </a:tc>
              </a:tr>
              <a:tr h="370114">
                <a:tc>
                  <a:txBody>
                    <a:bodyPr/>
                    <a:lstStyle/>
                    <a:p>
                      <a:pPr algn="l" fontAlgn="b"/>
                      <a:r>
                        <a:rPr lang="en-US" sz="1600" b="0" i="0" u="none" strike="noStrike">
                          <a:latin typeface="+mj-lt"/>
                        </a:rPr>
                        <a:t>  Number of deaths</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711</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198</a:t>
                      </a:r>
                    </a:p>
                  </a:txBody>
                  <a:tcPr marL="9525" marR="9525" marT="9525" marB="0" anchor="b">
                    <a:lnL>
                      <a:noFill/>
                    </a:lnL>
                    <a:lnR>
                      <a:noFill/>
                    </a:lnR>
                    <a:lnT>
                      <a:noFill/>
                    </a:lnT>
                    <a:lnB>
                      <a:noFill/>
                    </a:lnB>
                  </a:tcPr>
                </a:tc>
              </a:tr>
              <a:tr h="370114">
                <a:tc>
                  <a:txBody>
                    <a:bodyPr/>
                    <a:lstStyle/>
                    <a:p>
                      <a:pPr algn="l" fontAlgn="b"/>
                      <a:r>
                        <a:rPr lang="en-US" sz="1600" b="1" i="0" u="none" strike="noStrike">
                          <a:latin typeface="+mj-lt"/>
                        </a:rPr>
                        <a:t>Actigraphy TST</a:t>
                      </a:r>
                    </a:p>
                  </a:txBody>
                  <a:tcPr marL="9525" marR="9525" marT="9525" marB="0" anchor="b">
                    <a:lnL>
                      <a:noFill/>
                    </a:lnL>
                    <a:lnR>
                      <a:noFill/>
                    </a:lnR>
                    <a:lnT>
                      <a:noFill/>
                    </a:lnT>
                    <a:lnB>
                      <a:noFill/>
                    </a:lnB>
                  </a:tcPr>
                </a:tc>
                <a:tc>
                  <a:txBody>
                    <a:bodyPr/>
                    <a:lstStyle/>
                    <a:p>
                      <a:pPr algn="ctr" fontAlgn="b"/>
                      <a:endParaRPr lang="en-US" sz="1600" b="0" i="0" u="none" strike="noStrike" dirty="0">
                        <a:latin typeface="+mj-lt"/>
                      </a:endParaRPr>
                    </a:p>
                  </a:txBody>
                  <a:tcPr marL="9525" marR="9525" marT="9525" marB="0" anchor="b">
                    <a:lnL>
                      <a:noFill/>
                    </a:lnL>
                    <a:lnR>
                      <a:noFill/>
                    </a:lnR>
                    <a:lnT>
                      <a:noFill/>
                    </a:lnT>
                    <a:lnB>
                      <a:noFill/>
                    </a:lnB>
                  </a:tcPr>
                </a:tc>
                <a:tc>
                  <a:txBody>
                    <a:bodyPr/>
                    <a:lstStyle/>
                    <a:p>
                      <a:pPr algn="ctr" fontAlgn="b"/>
                      <a:endParaRPr lang="en-US" sz="1600" b="0" i="0" u="none" strike="noStrike">
                        <a:latin typeface="+mj-lt"/>
                      </a:endParaRPr>
                    </a:p>
                  </a:txBody>
                  <a:tcPr marL="9525" marR="9525" marT="9525" marB="0" anchor="b">
                    <a:lnL>
                      <a:noFill/>
                    </a:lnL>
                    <a:lnR>
                      <a:noFill/>
                    </a:lnR>
                    <a:lnT>
                      <a:noFill/>
                    </a:lnT>
                    <a:lnB>
                      <a:noFill/>
                    </a:lnB>
                  </a:tcPr>
                </a:tc>
              </a:tr>
              <a:tr h="370114">
                <a:tc>
                  <a:txBody>
                    <a:bodyPr/>
                    <a:lstStyle/>
                    <a:p>
                      <a:pPr algn="l" fontAlgn="b"/>
                      <a:r>
                        <a:rPr lang="en-US" sz="1600" b="0" i="0" u="none" strike="noStrike" dirty="0">
                          <a:latin typeface="+mj-lt"/>
                        </a:rPr>
                        <a:t>     &lt;=5 </a:t>
                      </a:r>
                      <a:r>
                        <a:rPr lang="en-US" sz="1600" b="0" i="0" u="none" strike="noStrike" dirty="0" err="1">
                          <a:latin typeface="+mj-lt"/>
                        </a:rPr>
                        <a:t>hrs</a:t>
                      </a:r>
                      <a:endParaRPr lang="en-US" sz="1600" b="0" i="0" u="none" strike="noStrike" dirty="0">
                        <a:latin typeface="+mj-lt"/>
                      </a:endParaRP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1.49 (1.16, 1.9)</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1.15 (0.73, 1.82)</a:t>
                      </a:r>
                    </a:p>
                  </a:txBody>
                  <a:tcPr marL="9525" marR="9525" marT="9525" marB="0" anchor="b">
                    <a:lnL>
                      <a:noFill/>
                    </a:lnL>
                    <a:lnR>
                      <a:noFill/>
                    </a:lnR>
                    <a:lnT>
                      <a:noFill/>
                    </a:lnT>
                    <a:lnB>
                      <a:noFill/>
                    </a:lnB>
                  </a:tcPr>
                </a:tc>
              </a:tr>
              <a:tr h="370114">
                <a:tc>
                  <a:txBody>
                    <a:bodyPr/>
                    <a:lstStyle/>
                    <a:p>
                      <a:pPr algn="l" fontAlgn="b"/>
                      <a:r>
                        <a:rPr lang="en-US" sz="1600" b="0" i="0" u="none" strike="noStrike">
                          <a:latin typeface="+mj-lt"/>
                        </a:rPr>
                        <a:t>     &gt;5 to &lt;=7 hrs</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1.14 (0.94, 1.37)</a:t>
                      </a:r>
                    </a:p>
                  </a:txBody>
                  <a:tcPr marL="9525" marR="9525" marT="9525" marB="0" anchor="b">
                    <a:lnL>
                      <a:noFill/>
                    </a:lnL>
                    <a:lnR>
                      <a:noFill/>
                    </a:lnR>
                    <a:lnT>
                      <a:noFill/>
                    </a:lnT>
                    <a:lnB>
                      <a:noFill/>
                    </a:lnB>
                  </a:tcPr>
                </a:tc>
                <a:tc>
                  <a:txBody>
                    <a:bodyPr/>
                    <a:lstStyle/>
                    <a:p>
                      <a:pPr algn="r" fontAlgn="b"/>
                      <a:r>
                        <a:rPr lang="en-US" sz="1600" b="0" i="0" u="none" strike="noStrike">
                          <a:latin typeface="+mj-lt"/>
                        </a:rPr>
                        <a:t>0.88 (0.63, 1.23)</a:t>
                      </a:r>
                    </a:p>
                  </a:txBody>
                  <a:tcPr marL="9525" marR="9525" marT="9525" marB="0" anchor="b">
                    <a:lnL>
                      <a:noFill/>
                    </a:lnL>
                    <a:lnR>
                      <a:noFill/>
                    </a:lnR>
                    <a:lnT>
                      <a:noFill/>
                    </a:lnT>
                    <a:lnB>
                      <a:noFill/>
                    </a:lnB>
                  </a:tcPr>
                </a:tc>
              </a:tr>
              <a:tr h="370114">
                <a:tc>
                  <a:txBody>
                    <a:bodyPr/>
                    <a:lstStyle/>
                    <a:p>
                      <a:pPr algn="l" fontAlgn="b"/>
                      <a:r>
                        <a:rPr lang="en-US" sz="1600" b="0" i="0" u="none" strike="noStrike">
                          <a:latin typeface="+mj-lt"/>
                        </a:rPr>
                        <a:t>     &gt;7 to &lt;= 8 hrs</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1.00 (referent)</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1.00 (referent)</a:t>
                      </a:r>
                    </a:p>
                  </a:txBody>
                  <a:tcPr marL="9525" marR="9525" marT="9525" marB="0" anchor="b">
                    <a:lnL>
                      <a:noFill/>
                    </a:lnL>
                    <a:lnR>
                      <a:noFill/>
                    </a:lnR>
                    <a:lnT>
                      <a:noFill/>
                    </a:lnT>
                    <a:lnB>
                      <a:noFill/>
                    </a:lnB>
                  </a:tcPr>
                </a:tc>
              </a:tr>
              <a:tr h="370114">
                <a:tc>
                  <a:txBody>
                    <a:bodyPr/>
                    <a:lstStyle/>
                    <a:p>
                      <a:pPr algn="l" fontAlgn="b"/>
                      <a:r>
                        <a:rPr lang="en-US" sz="1600" b="0" i="0" u="none" strike="noStrike" dirty="0">
                          <a:latin typeface="+mj-lt"/>
                        </a:rPr>
                        <a:t>     &gt;8 hrs</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1.08 (</a:t>
                      </a:r>
                      <a:r>
                        <a:rPr lang="en-US" sz="1600" b="0" i="0" u="none" strike="noStrike" dirty="0" smtClean="0">
                          <a:latin typeface="+mj-lt"/>
                        </a:rPr>
                        <a:t>0.80, </a:t>
                      </a:r>
                      <a:r>
                        <a:rPr lang="en-US" sz="1600" b="0" i="0" u="none" strike="noStrike" dirty="0">
                          <a:latin typeface="+mj-lt"/>
                        </a:rPr>
                        <a:t>1.47)</a:t>
                      </a:r>
                    </a:p>
                  </a:txBody>
                  <a:tcPr marL="9525" marR="9525" marT="9525" marB="0" anchor="b">
                    <a:lnL>
                      <a:noFill/>
                    </a:lnL>
                    <a:lnR>
                      <a:noFill/>
                    </a:lnR>
                    <a:lnT>
                      <a:noFill/>
                    </a:lnT>
                    <a:lnB>
                      <a:noFill/>
                    </a:lnB>
                  </a:tcPr>
                </a:tc>
                <a:tc>
                  <a:txBody>
                    <a:bodyPr/>
                    <a:lstStyle/>
                    <a:p>
                      <a:pPr algn="r" fontAlgn="b"/>
                      <a:r>
                        <a:rPr lang="en-US" sz="1600" b="0" i="0" u="none" strike="noStrike" dirty="0">
                          <a:latin typeface="+mj-lt"/>
                        </a:rPr>
                        <a:t>0.85 (0.48, 1.51)</a:t>
                      </a:r>
                    </a:p>
                  </a:txBody>
                  <a:tcPr marL="9525" marR="9525" marT="9525" marB="0" anchor="b">
                    <a:lnL>
                      <a:noFill/>
                    </a:lnL>
                    <a:lnR>
                      <a:noFill/>
                    </a:lnR>
                    <a:lnT>
                      <a:noFill/>
                    </a:lnT>
                    <a:lnB>
                      <a:noFill/>
                    </a:lnB>
                  </a:tcPr>
                </a:tc>
              </a:tr>
            </a:tbl>
          </a:graphicData>
        </a:graphic>
      </p:graphicFrame>
    </p:spTree>
    <p:extLst>
      <p:ext uri="{BB962C8B-B14F-4D97-AF65-F5344CB8AC3E}">
        <p14:creationId xmlns:p14="http://schemas.microsoft.com/office/powerpoint/2010/main" val="22529462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Nocturnal Hypoxemia and Risk of Mortality</a:t>
            </a:r>
            <a:br>
              <a:rPr lang="en-US" sz="3200" dirty="0" smtClean="0"/>
            </a:br>
            <a:r>
              <a:rPr lang="en-US" sz="3200" dirty="0" smtClean="0"/>
              <a:t>in Older Men</a:t>
            </a:r>
            <a:br>
              <a:rPr lang="en-US" sz="3200" dirty="0" smtClean="0"/>
            </a:br>
            <a:r>
              <a:rPr lang="en-US" sz="3200" dirty="0" smtClean="0"/>
              <a:t>(SaO</a:t>
            </a:r>
            <a:r>
              <a:rPr lang="en-US" sz="3200" baseline="-25000" dirty="0" smtClean="0"/>
              <a:t>2 </a:t>
            </a:r>
            <a:r>
              <a:rPr lang="en-US" sz="3200" dirty="0" smtClean="0"/>
              <a:t>&lt; 80% &gt; 1% </a:t>
            </a:r>
            <a:r>
              <a:rPr lang="en-US" sz="3200" dirty="0" err="1" smtClean="0"/>
              <a:t>vs</a:t>
            </a:r>
            <a:r>
              <a:rPr lang="en-US" sz="3200" dirty="0" smtClean="0"/>
              <a:t> ≤ 1% of TST)</a:t>
            </a:r>
            <a:endParaRPr lang="en-US" sz="3200" baseline="-25000" dirty="0"/>
          </a:p>
        </p:txBody>
      </p:sp>
      <p:graphicFrame>
        <p:nvGraphicFramePr>
          <p:cNvPr id="5" name="Table 4"/>
          <p:cNvGraphicFramePr>
            <a:graphicFrameLocks noGrp="1"/>
          </p:cNvGraphicFramePr>
          <p:nvPr>
            <p:extLst>
              <p:ext uri="{D42A27DB-BD31-4B8C-83A1-F6EECF244321}">
                <p14:modId xmlns:p14="http://schemas.microsoft.com/office/powerpoint/2010/main" val="4007620333"/>
              </p:ext>
            </p:extLst>
          </p:nvPr>
        </p:nvGraphicFramePr>
        <p:xfrm>
          <a:off x="609600" y="2133600"/>
          <a:ext cx="7772400" cy="3505201"/>
        </p:xfrm>
        <a:graphic>
          <a:graphicData uri="http://schemas.openxmlformats.org/drawingml/2006/table">
            <a:tbl>
              <a:tblPr/>
              <a:tblGrid>
                <a:gridCol w="3352800"/>
                <a:gridCol w="2142836"/>
                <a:gridCol w="2276764"/>
              </a:tblGrid>
              <a:tr h="500743">
                <a:tc>
                  <a:txBody>
                    <a:bodyPr/>
                    <a:lstStyle/>
                    <a:p>
                      <a:pPr algn="l" fontAlgn="b"/>
                      <a:endParaRPr lang="en-US" sz="2000" b="1"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No.</a:t>
                      </a:r>
                      <a:r>
                        <a:rPr lang="en-US" sz="2000" b="0" i="0" u="none" strike="noStrike" baseline="0" dirty="0" smtClean="0">
                          <a:latin typeface="+mj-lt"/>
                        </a:rPr>
                        <a:t> of Events</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r" fontAlgn="b"/>
                      <a:r>
                        <a:rPr lang="en-US" sz="2000" b="0" i="0" u="none" strike="noStrike" dirty="0" smtClean="0">
                          <a:latin typeface="+mj-lt"/>
                        </a:rPr>
                        <a:t>RH (95%</a:t>
                      </a:r>
                      <a:r>
                        <a:rPr lang="en-US" sz="2000" b="0" i="0" u="none" strike="noStrike" baseline="0" dirty="0" smtClean="0">
                          <a:latin typeface="+mj-lt"/>
                        </a:rPr>
                        <a:t> CI)*</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endParaRPr lang="en-US" sz="20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20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All Deaths</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628</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r" fontAlgn="b"/>
                      <a:r>
                        <a:rPr lang="en-US" sz="2000" b="1" i="0" u="none" strike="noStrike" dirty="0" smtClean="0">
                          <a:latin typeface="+mj-lt"/>
                        </a:rPr>
                        <a:t>1.54 (1.09 </a:t>
                      </a:r>
                      <a:r>
                        <a:rPr lang="mr-IN" sz="2000" b="1" i="0" u="none" strike="noStrike" dirty="0" smtClean="0">
                          <a:latin typeface="+mj-lt"/>
                        </a:rPr>
                        <a:t>–</a:t>
                      </a:r>
                      <a:r>
                        <a:rPr lang="en-US" sz="2000" b="1" i="0" u="none" strike="noStrike" dirty="0" smtClean="0">
                          <a:latin typeface="+mj-lt"/>
                        </a:rPr>
                        <a:t> 2.16)</a:t>
                      </a:r>
                      <a:endParaRPr lang="en-US" sz="2000" b="1"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Cardiovascular</a:t>
                      </a:r>
                      <a:r>
                        <a:rPr lang="en-US" sz="2000" b="0" i="0" u="none" strike="noStrike" baseline="0" dirty="0" smtClean="0">
                          <a:latin typeface="+mj-lt"/>
                        </a:rPr>
                        <a:t> deaths</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217</a:t>
                      </a:r>
                    </a:p>
                  </a:txBody>
                  <a:tcPr marL="9525" marR="9525" marT="9525" marB="0" anchor="b">
                    <a:lnL>
                      <a:noFill/>
                    </a:lnL>
                    <a:lnR>
                      <a:noFill/>
                    </a:lnR>
                    <a:lnT>
                      <a:noFill/>
                    </a:lnT>
                    <a:lnB>
                      <a:noFill/>
                    </a:lnB>
                  </a:tcPr>
                </a:tc>
                <a:tc>
                  <a:txBody>
                    <a:bodyPr/>
                    <a:lstStyle/>
                    <a:p>
                      <a:pPr algn="r" fontAlgn="b"/>
                      <a:r>
                        <a:rPr lang="en-US" sz="2000" b="0" i="0" u="none" strike="noStrike" dirty="0" smtClean="0">
                          <a:latin typeface="+mj-lt"/>
                        </a:rPr>
                        <a:t>1.53 (0.88 </a:t>
                      </a:r>
                      <a:r>
                        <a:rPr lang="mr-IN" sz="2000" b="0" i="0" u="none" strike="noStrike" dirty="0" smtClean="0">
                          <a:latin typeface="+mj-lt"/>
                        </a:rPr>
                        <a:t>–</a:t>
                      </a:r>
                      <a:r>
                        <a:rPr lang="en-US" sz="2000" b="0" i="0" u="none" strike="noStrike" dirty="0" smtClean="0">
                          <a:latin typeface="+mj-lt"/>
                        </a:rPr>
                        <a:t> 2.68)</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Cancer deaths</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171</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r" fontAlgn="b"/>
                      <a:r>
                        <a:rPr lang="en-US" sz="2000" b="1" i="0" u="none" strike="noStrike" dirty="0" smtClean="0">
                          <a:latin typeface="+mj-lt"/>
                        </a:rPr>
                        <a:t>2.30 (1.35 </a:t>
                      </a:r>
                      <a:r>
                        <a:rPr lang="mr-IN" sz="2000" b="1" i="0" u="none" strike="noStrike" dirty="0" smtClean="0">
                          <a:latin typeface="+mj-lt"/>
                        </a:rPr>
                        <a:t>–</a:t>
                      </a:r>
                      <a:r>
                        <a:rPr lang="en-US" sz="2000" b="1" i="0" u="none" strike="noStrike" dirty="0" smtClean="0">
                          <a:latin typeface="+mj-lt"/>
                        </a:rPr>
                        <a:t> 3.92)</a:t>
                      </a:r>
                      <a:endParaRPr lang="en-US" sz="2000" b="1"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Other (non-cancer, non-CVD)</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240</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r" fontAlgn="b"/>
                      <a:r>
                        <a:rPr lang="en-US" sz="2000" b="0" i="0" u="none" strike="noStrike" dirty="0" smtClean="0">
                          <a:latin typeface="+mj-lt"/>
                        </a:rPr>
                        <a:t>0.81 (0.37</a:t>
                      </a:r>
                      <a:r>
                        <a:rPr lang="en-US" sz="2000" b="0" i="0" u="none" strike="noStrike" baseline="0" dirty="0" smtClean="0">
                          <a:latin typeface="+mj-lt"/>
                        </a:rPr>
                        <a:t> </a:t>
                      </a:r>
                      <a:r>
                        <a:rPr lang="mr-IN" sz="2000" b="0" i="0" u="none" strike="noStrike" baseline="0" dirty="0" smtClean="0">
                          <a:latin typeface="+mj-lt"/>
                        </a:rPr>
                        <a:t>–</a:t>
                      </a:r>
                      <a:r>
                        <a:rPr lang="en-US" sz="2000" b="0" i="0" u="none" strike="noStrike" baseline="0" dirty="0" smtClean="0">
                          <a:latin typeface="+mj-lt"/>
                        </a:rPr>
                        <a:t> 1.28)</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endParaRPr lang="en-US" sz="16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16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1600" b="0" i="0" u="none" strike="noStrike" dirty="0">
                        <a:latin typeface="+mj-lt"/>
                      </a:endParaRPr>
                    </a:p>
                  </a:txBody>
                  <a:tcPr marL="9525" marR="9525" marT="9525" marB="0" anchor="b">
                    <a:lnL>
                      <a:noFill/>
                    </a:lnL>
                    <a:lnR>
                      <a:noFill/>
                    </a:lnR>
                    <a:lnT>
                      <a:noFill/>
                    </a:lnT>
                    <a:lnB>
                      <a:noFill/>
                    </a:lnB>
                  </a:tcPr>
                </a:tc>
              </a:tr>
            </a:tbl>
          </a:graphicData>
        </a:graphic>
      </p:graphicFrame>
      <p:sp>
        <p:nvSpPr>
          <p:cNvPr id="6" name="TextBox 5"/>
          <p:cNvSpPr txBox="1"/>
          <p:nvPr/>
        </p:nvSpPr>
        <p:spPr>
          <a:xfrm>
            <a:off x="685800" y="5486400"/>
            <a:ext cx="7696200" cy="1200329"/>
          </a:xfrm>
          <a:prstGeom prst="rect">
            <a:avLst/>
          </a:prstGeom>
          <a:noFill/>
        </p:spPr>
        <p:txBody>
          <a:bodyPr wrap="square" rtlCol="0">
            <a:spAutoFit/>
          </a:bodyPr>
          <a:lstStyle/>
          <a:p>
            <a:r>
              <a:rPr lang="en-US" dirty="0" smtClean="0"/>
              <a:t>*Adjusted for age, clinic site, race, BMI, depression, cognition, alcohol use, education, smoking, caffeine, physical activity, chronic disease, medications</a:t>
            </a:r>
          </a:p>
          <a:p>
            <a:endParaRPr lang="en-US" dirty="0"/>
          </a:p>
          <a:p>
            <a:r>
              <a:rPr lang="en-US" dirty="0" err="1" smtClean="0"/>
              <a:t>Smagula</a:t>
            </a:r>
            <a:r>
              <a:rPr lang="en-US" dirty="0" smtClean="0"/>
              <a:t>, Stone et al. </a:t>
            </a:r>
            <a:r>
              <a:rPr lang="en-US" dirty="0" err="1" smtClean="0"/>
              <a:t>Psychosom</a:t>
            </a:r>
            <a:r>
              <a:rPr lang="en-US" dirty="0" smtClean="0"/>
              <a:t> Med 2016; 78(6): 686 </a:t>
            </a:r>
            <a:r>
              <a:rPr lang="mr-IN" dirty="0" smtClean="0"/>
              <a:t>–</a:t>
            </a:r>
            <a:r>
              <a:rPr lang="en-US" dirty="0" smtClean="0"/>
              <a:t> 96)</a:t>
            </a:r>
            <a:endParaRPr lang="en-US" dirty="0"/>
          </a:p>
        </p:txBody>
      </p:sp>
    </p:spTree>
    <p:extLst>
      <p:ext uri="{BB962C8B-B14F-4D97-AF65-F5344CB8AC3E}">
        <p14:creationId xmlns:p14="http://schemas.microsoft.com/office/powerpoint/2010/main" val="210082111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solidFill>
              </a:rPr>
              <a:t>Activity Rhythms and Survival</a:t>
            </a:r>
            <a:endParaRPr lang="en-US" dirty="0">
              <a:solidFill>
                <a:schemeClr val="tx2"/>
              </a:solidFill>
            </a:endParaRPr>
          </a:p>
        </p:txBody>
      </p:sp>
      <p:sp>
        <p:nvSpPr>
          <p:cNvPr id="5" name="Rectangle 4"/>
          <p:cNvSpPr/>
          <p:nvPr/>
        </p:nvSpPr>
        <p:spPr>
          <a:xfrm>
            <a:off x="1542579" y="990600"/>
            <a:ext cx="880434" cy="400110"/>
          </a:xfrm>
          <a:prstGeom prst="rect">
            <a:avLst/>
          </a:prstGeom>
        </p:spPr>
        <p:txBody>
          <a:bodyPr wrap="none">
            <a:spAutoFit/>
          </a:bodyPr>
          <a:lstStyle/>
          <a:p>
            <a:r>
              <a:rPr lang="en-US" sz="2000" b="1" dirty="0" smtClean="0">
                <a:solidFill>
                  <a:schemeClr val="tx2"/>
                </a:solidFill>
              </a:rPr>
              <a:t>Strong</a:t>
            </a:r>
            <a:endParaRPr lang="en-US" sz="2000" dirty="0">
              <a:solidFill>
                <a:schemeClr val="tx2"/>
              </a:solidFill>
            </a:endParaRPr>
          </a:p>
        </p:txBody>
      </p:sp>
      <p:pic>
        <p:nvPicPr>
          <p:cNvPr id="8" name="Picture 7"/>
          <p:cNvPicPr>
            <a:picLocks noChangeAspect="1"/>
          </p:cNvPicPr>
          <p:nvPr/>
        </p:nvPicPr>
        <p:blipFill rotWithShape="1">
          <a:blip r:embed="rId2"/>
          <a:srcRect l="5682" b="6158"/>
          <a:stretch/>
        </p:blipFill>
        <p:spPr>
          <a:xfrm>
            <a:off x="316676" y="1378478"/>
            <a:ext cx="3123210" cy="2279122"/>
          </a:xfrm>
          <a:prstGeom prst="rect">
            <a:avLst/>
          </a:prstGeom>
        </p:spPr>
      </p:pic>
      <p:pic>
        <p:nvPicPr>
          <p:cNvPr id="11" name="Picture 10"/>
          <p:cNvPicPr/>
          <p:nvPr/>
        </p:nvPicPr>
        <p:blipFill rotWithShape="1">
          <a:blip r:embed="rId3" cstate="print">
            <a:extLst>
              <a:ext uri="{28A0092B-C50C-407E-A947-70E740481C1C}">
                <a14:useLocalDpi xmlns:a14="http://schemas.microsoft.com/office/drawing/2010/main" val="0"/>
              </a:ext>
            </a:extLst>
          </a:blip>
          <a:srcRect l="2950" b="5306"/>
          <a:stretch/>
        </p:blipFill>
        <p:spPr>
          <a:xfrm>
            <a:off x="123207" y="4398305"/>
            <a:ext cx="3510147" cy="2383971"/>
          </a:xfrm>
          <a:prstGeom prst="rect">
            <a:avLst/>
          </a:prstGeom>
        </p:spPr>
      </p:pic>
      <p:sp>
        <p:nvSpPr>
          <p:cNvPr id="12" name="Rectangle 11"/>
          <p:cNvSpPr/>
          <p:nvPr/>
        </p:nvSpPr>
        <p:spPr>
          <a:xfrm>
            <a:off x="1438064" y="3985637"/>
            <a:ext cx="787844" cy="400110"/>
          </a:xfrm>
          <a:prstGeom prst="rect">
            <a:avLst/>
          </a:prstGeom>
        </p:spPr>
        <p:txBody>
          <a:bodyPr wrap="none">
            <a:spAutoFit/>
          </a:bodyPr>
          <a:lstStyle/>
          <a:p>
            <a:r>
              <a:rPr lang="en-US" sz="2000" b="1" dirty="0" smtClean="0">
                <a:solidFill>
                  <a:srgbClr val="C00000"/>
                </a:solidFill>
              </a:rPr>
              <a:t>Weak</a:t>
            </a:r>
            <a:endParaRPr lang="en-US" sz="2000" dirty="0">
              <a:solidFill>
                <a:srgbClr val="C00000"/>
              </a:solidFill>
            </a:endParaRPr>
          </a:p>
        </p:txBody>
      </p:sp>
    </p:spTree>
    <p:extLst>
      <p:ext uri="{BB962C8B-B14F-4D97-AF65-F5344CB8AC3E}">
        <p14:creationId xmlns:p14="http://schemas.microsoft.com/office/powerpoint/2010/main" val="42449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chemeClr val="tx2"/>
                </a:solidFill>
              </a:rPr>
              <a:t>Activity Rhythms and Survival</a:t>
            </a:r>
            <a:endParaRPr lang="en-US" dirty="0">
              <a:solidFill>
                <a:schemeClr val="tx2"/>
              </a:solidFill>
            </a:endParaRPr>
          </a:p>
        </p:txBody>
      </p:sp>
      <p:pic>
        <p:nvPicPr>
          <p:cNvPr id="9" name="Picture 8"/>
          <p:cNvPicPr>
            <a:picLocks noChangeAspect="1"/>
          </p:cNvPicPr>
          <p:nvPr/>
        </p:nvPicPr>
        <p:blipFill rotWithShape="1">
          <a:blip r:embed="rId2"/>
          <a:srcRect l="51008" b="12729"/>
          <a:stretch/>
        </p:blipFill>
        <p:spPr>
          <a:xfrm>
            <a:off x="3687309" y="1916126"/>
            <a:ext cx="5380491" cy="3341674"/>
          </a:xfrm>
          <a:prstGeom prst="rect">
            <a:avLst/>
          </a:prstGeom>
        </p:spPr>
      </p:pic>
      <p:sp>
        <p:nvSpPr>
          <p:cNvPr id="5" name="Rectangle 4"/>
          <p:cNvSpPr/>
          <p:nvPr/>
        </p:nvSpPr>
        <p:spPr>
          <a:xfrm>
            <a:off x="1542579" y="990600"/>
            <a:ext cx="880434" cy="400110"/>
          </a:xfrm>
          <a:prstGeom prst="rect">
            <a:avLst/>
          </a:prstGeom>
        </p:spPr>
        <p:txBody>
          <a:bodyPr wrap="none">
            <a:spAutoFit/>
          </a:bodyPr>
          <a:lstStyle/>
          <a:p>
            <a:r>
              <a:rPr lang="en-US" sz="2000" b="1" dirty="0" smtClean="0">
                <a:solidFill>
                  <a:schemeClr val="tx2"/>
                </a:solidFill>
              </a:rPr>
              <a:t>Strong</a:t>
            </a:r>
            <a:endParaRPr lang="en-US" sz="2000" dirty="0">
              <a:solidFill>
                <a:schemeClr val="tx2"/>
              </a:solidFill>
            </a:endParaRPr>
          </a:p>
        </p:txBody>
      </p:sp>
      <p:pic>
        <p:nvPicPr>
          <p:cNvPr id="8" name="Picture 7"/>
          <p:cNvPicPr>
            <a:picLocks noChangeAspect="1"/>
          </p:cNvPicPr>
          <p:nvPr/>
        </p:nvPicPr>
        <p:blipFill rotWithShape="1">
          <a:blip r:embed="rId3"/>
          <a:srcRect l="5682" b="6158"/>
          <a:stretch/>
        </p:blipFill>
        <p:spPr>
          <a:xfrm>
            <a:off x="316676" y="1378478"/>
            <a:ext cx="3123210" cy="2279122"/>
          </a:xfrm>
          <a:prstGeom prst="rect">
            <a:avLst/>
          </a:prstGeom>
        </p:spPr>
      </p:pic>
      <p:pic>
        <p:nvPicPr>
          <p:cNvPr id="11" name="Picture 10"/>
          <p:cNvPicPr/>
          <p:nvPr/>
        </p:nvPicPr>
        <p:blipFill rotWithShape="1">
          <a:blip r:embed="rId4" cstate="print">
            <a:extLst>
              <a:ext uri="{28A0092B-C50C-407E-A947-70E740481C1C}">
                <a14:useLocalDpi xmlns:a14="http://schemas.microsoft.com/office/drawing/2010/main" val="0"/>
              </a:ext>
            </a:extLst>
          </a:blip>
          <a:srcRect l="2950" b="5306"/>
          <a:stretch/>
        </p:blipFill>
        <p:spPr>
          <a:xfrm>
            <a:off x="123207" y="4398305"/>
            <a:ext cx="3510147" cy="2383971"/>
          </a:xfrm>
          <a:prstGeom prst="rect">
            <a:avLst/>
          </a:prstGeom>
        </p:spPr>
      </p:pic>
      <p:sp>
        <p:nvSpPr>
          <p:cNvPr id="12" name="Rectangle 11"/>
          <p:cNvSpPr/>
          <p:nvPr/>
        </p:nvSpPr>
        <p:spPr>
          <a:xfrm>
            <a:off x="1438064" y="3985637"/>
            <a:ext cx="787844" cy="400110"/>
          </a:xfrm>
          <a:prstGeom prst="rect">
            <a:avLst/>
          </a:prstGeom>
        </p:spPr>
        <p:txBody>
          <a:bodyPr wrap="none">
            <a:spAutoFit/>
          </a:bodyPr>
          <a:lstStyle/>
          <a:p>
            <a:r>
              <a:rPr lang="en-US" sz="2000" b="1" dirty="0" smtClean="0">
                <a:solidFill>
                  <a:srgbClr val="C00000"/>
                </a:solidFill>
              </a:rPr>
              <a:t>Weak</a:t>
            </a:r>
            <a:endParaRPr lang="en-US" sz="2000" dirty="0">
              <a:solidFill>
                <a:srgbClr val="C00000"/>
              </a:solidFill>
            </a:endParaRPr>
          </a:p>
        </p:txBody>
      </p:sp>
      <p:sp>
        <p:nvSpPr>
          <p:cNvPr id="10" name="Rectangle 9"/>
          <p:cNvSpPr/>
          <p:nvPr/>
        </p:nvSpPr>
        <p:spPr>
          <a:xfrm>
            <a:off x="8001000" y="2647890"/>
            <a:ext cx="880434" cy="400110"/>
          </a:xfrm>
          <a:prstGeom prst="rect">
            <a:avLst/>
          </a:prstGeom>
        </p:spPr>
        <p:txBody>
          <a:bodyPr wrap="none">
            <a:spAutoFit/>
          </a:bodyPr>
          <a:lstStyle/>
          <a:p>
            <a:r>
              <a:rPr lang="en-US" sz="2000" b="1" dirty="0" smtClean="0">
                <a:solidFill>
                  <a:schemeClr val="tx2"/>
                </a:solidFill>
              </a:rPr>
              <a:t>Strong</a:t>
            </a:r>
            <a:endParaRPr lang="en-US" sz="2000" dirty="0">
              <a:solidFill>
                <a:schemeClr val="tx2"/>
              </a:solidFill>
            </a:endParaRPr>
          </a:p>
        </p:txBody>
      </p:sp>
      <p:sp>
        <p:nvSpPr>
          <p:cNvPr id="13" name="Rectangle 12"/>
          <p:cNvSpPr/>
          <p:nvPr/>
        </p:nvSpPr>
        <p:spPr>
          <a:xfrm>
            <a:off x="8082851" y="4212411"/>
            <a:ext cx="787844" cy="400110"/>
          </a:xfrm>
          <a:prstGeom prst="rect">
            <a:avLst/>
          </a:prstGeom>
        </p:spPr>
        <p:txBody>
          <a:bodyPr wrap="none">
            <a:spAutoFit/>
          </a:bodyPr>
          <a:lstStyle/>
          <a:p>
            <a:r>
              <a:rPr lang="en-US" sz="2000" b="1" dirty="0" smtClean="0">
                <a:solidFill>
                  <a:srgbClr val="C00000"/>
                </a:solidFill>
              </a:rPr>
              <a:t>Weak</a:t>
            </a:r>
            <a:endParaRPr lang="en-US" sz="2000" dirty="0">
              <a:solidFill>
                <a:srgbClr val="C00000"/>
              </a:solidFill>
            </a:endParaRPr>
          </a:p>
        </p:txBody>
      </p:sp>
      <p:sp>
        <p:nvSpPr>
          <p:cNvPr id="3" name="TextBox 2"/>
          <p:cNvSpPr txBox="1"/>
          <p:nvPr/>
        </p:nvSpPr>
        <p:spPr>
          <a:xfrm>
            <a:off x="4876800" y="6324600"/>
            <a:ext cx="3886200" cy="369332"/>
          </a:xfrm>
          <a:prstGeom prst="rect">
            <a:avLst/>
          </a:prstGeom>
          <a:noFill/>
        </p:spPr>
        <p:txBody>
          <a:bodyPr wrap="square" rtlCol="0">
            <a:spAutoFit/>
          </a:bodyPr>
          <a:lstStyle/>
          <a:p>
            <a:r>
              <a:rPr lang="en-US" dirty="0" err="1" smtClean="0"/>
              <a:t>Tranah</a:t>
            </a:r>
            <a:r>
              <a:rPr lang="en-US" dirty="0" smtClean="0"/>
              <a:t> et al, 2010, </a:t>
            </a:r>
            <a:r>
              <a:rPr lang="en-US" i="1" dirty="0" smtClean="0"/>
              <a:t>J Am </a:t>
            </a:r>
            <a:r>
              <a:rPr lang="en-US" i="1" dirty="0" err="1" smtClean="0"/>
              <a:t>Geriatr</a:t>
            </a:r>
            <a:r>
              <a:rPr lang="en-US" i="1" dirty="0" smtClean="0"/>
              <a:t> </a:t>
            </a:r>
            <a:r>
              <a:rPr lang="en-US" i="1" dirty="0" err="1" smtClean="0"/>
              <a:t>Soc</a:t>
            </a:r>
            <a:r>
              <a:rPr lang="en-US" i="1" dirty="0" smtClean="0"/>
              <a:t> </a:t>
            </a:r>
            <a:endParaRPr lang="en-US" i="1" dirty="0"/>
          </a:p>
        </p:txBody>
      </p:sp>
    </p:spTree>
    <p:extLst>
      <p:ext uri="{BB962C8B-B14F-4D97-AF65-F5344CB8AC3E}">
        <p14:creationId xmlns:p14="http://schemas.microsoft.com/office/powerpoint/2010/main" val="2172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Line 2"/>
          <p:cNvSpPr>
            <a:spLocks noChangeShapeType="1"/>
          </p:cNvSpPr>
          <p:nvPr/>
        </p:nvSpPr>
        <p:spPr bwMode="auto">
          <a:xfrm>
            <a:off x="5463822" y="4800600"/>
            <a:ext cx="0" cy="457200"/>
          </a:xfrm>
          <a:prstGeom prst="line">
            <a:avLst/>
          </a:prstGeom>
          <a:noFill/>
          <a:ln w="57150">
            <a:solidFill>
              <a:schemeClr val="tx2"/>
            </a:solidFill>
            <a:round/>
            <a:headEnd/>
            <a:tailEnd/>
          </a:ln>
          <a:effectLst/>
        </p:spPr>
        <p:txBody>
          <a:bodyPr/>
          <a:lstStyle/>
          <a:p>
            <a:endParaRPr lang="en-US"/>
          </a:p>
        </p:txBody>
      </p:sp>
      <p:sp>
        <p:nvSpPr>
          <p:cNvPr id="1165315" name="Line 3"/>
          <p:cNvSpPr>
            <a:spLocks noChangeShapeType="1"/>
          </p:cNvSpPr>
          <p:nvPr/>
        </p:nvSpPr>
        <p:spPr bwMode="auto">
          <a:xfrm>
            <a:off x="643467" y="4800600"/>
            <a:ext cx="8064500" cy="0"/>
          </a:xfrm>
          <a:prstGeom prst="line">
            <a:avLst/>
          </a:prstGeom>
          <a:noFill/>
          <a:ln w="19050">
            <a:solidFill>
              <a:schemeClr val="tx1"/>
            </a:solidFill>
            <a:round/>
            <a:headEnd/>
            <a:tailEnd/>
          </a:ln>
          <a:effectLst/>
        </p:spPr>
        <p:txBody>
          <a:bodyPr/>
          <a:lstStyle/>
          <a:p>
            <a:endParaRPr lang="en-US"/>
          </a:p>
        </p:txBody>
      </p:sp>
      <p:grpSp>
        <p:nvGrpSpPr>
          <p:cNvPr id="2" name="Group 4"/>
          <p:cNvGrpSpPr>
            <a:grpSpLocks/>
          </p:cNvGrpSpPr>
          <p:nvPr/>
        </p:nvGrpSpPr>
        <p:grpSpPr bwMode="auto">
          <a:xfrm>
            <a:off x="725312" y="4783138"/>
            <a:ext cx="7775222" cy="87312"/>
            <a:chOff x="295" y="3217"/>
            <a:chExt cx="4898" cy="91"/>
          </a:xfrm>
        </p:grpSpPr>
        <p:sp>
          <p:nvSpPr>
            <p:cNvPr id="1165317" name="Line 5"/>
            <p:cNvSpPr>
              <a:spLocks noChangeShapeType="1"/>
            </p:cNvSpPr>
            <p:nvPr/>
          </p:nvSpPr>
          <p:spPr bwMode="auto">
            <a:xfrm>
              <a:off x="295" y="3217"/>
              <a:ext cx="0" cy="91"/>
            </a:xfrm>
            <a:prstGeom prst="line">
              <a:avLst/>
            </a:prstGeom>
            <a:noFill/>
            <a:ln w="19050">
              <a:solidFill>
                <a:schemeClr val="tx1"/>
              </a:solidFill>
              <a:round/>
              <a:headEnd/>
              <a:tailEnd/>
            </a:ln>
            <a:effectLst/>
          </p:spPr>
          <p:txBody>
            <a:bodyPr/>
            <a:lstStyle/>
            <a:p>
              <a:endParaRPr lang="en-US"/>
            </a:p>
          </p:txBody>
        </p:sp>
        <p:sp>
          <p:nvSpPr>
            <p:cNvPr id="1165318" name="Line 6"/>
            <p:cNvSpPr>
              <a:spLocks noChangeShapeType="1"/>
            </p:cNvSpPr>
            <p:nvPr/>
          </p:nvSpPr>
          <p:spPr bwMode="auto">
            <a:xfrm>
              <a:off x="567" y="3217"/>
              <a:ext cx="0" cy="91"/>
            </a:xfrm>
            <a:prstGeom prst="line">
              <a:avLst/>
            </a:prstGeom>
            <a:noFill/>
            <a:ln w="19050">
              <a:solidFill>
                <a:schemeClr val="tx1"/>
              </a:solidFill>
              <a:round/>
              <a:headEnd/>
              <a:tailEnd/>
            </a:ln>
            <a:effectLst/>
          </p:spPr>
          <p:txBody>
            <a:bodyPr/>
            <a:lstStyle/>
            <a:p>
              <a:endParaRPr lang="en-US"/>
            </a:p>
          </p:txBody>
        </p:sp>
        <p:sp>
          <p:nvSpPr>
            <p:cNvPr id="1165319" name="Line 7"/>
            <p:cNvSpPr>
              <a:spLocks noChangeShapeType="1"/>
            </p:cNvSpPr>
            <p:nvPr/>
          </p:nvSpPr>
          <p:spPr bwMode="auto">
            <a:xfrm>
              <a:off x="839" y="3217"/>
              <a:ext cx="0" cy="91"/>
            </a:xfrm>
            <a:prstGeom prst="line">
              <a:avLst/>
            </a:prstGeom>
            <a:noFill/>
            <a:ln w="19050">
              <a:solidFill>
                <a:schemeClr val="tx1"/>
              </a:solidFill>
              <a:round/>
              <a:headEnd/>
              <a:tailEnd/>
            </a:ln>
            <a:effectLst/>
          </p:spPr>
          <p:txBody>
            <a:bodyPr/>
            <a:lstStyle/>
            <a:p>
              <a:endParaRPr lang="en-US"/>
            </a:p>
          </p:txBody>
        </p:sp>
        <p:sp>
          <p:nvSpPr>
            <p:cNvPr id="1165320" name="Line 8"/>
            <p:cNvSpPr>
              <a:spLocks noChangeShapeType="1"/>
            </p:cNvSpPr>
            <p:nvPr/>
          </p:nvSpPr>
          <p:spPr bwMode="auto">
            <a:xfrm>
              <a:off x="1111" y="3217"/>
              <a:ext cx="0" cy="91"/>
            </a:xfrm>
            <a:prstGeom prst="line">
              <a:avLst/>
            </a:prstGeom>
            <a:noFill/>
            <a:ln w="19050">
              <a:solidFill>
                <a:schemeClr val="tx1"/>
              </a:solidFill>
              <a:round/>
              <a:headEnd/>
              <a:tailEnd/>
            </a:ln>
            <a:effectLst/>
          </p:spPr>
          <p:txBody>
            <a:bodyPr/>
            <a:lstStyle/>
            <a:p>
              <a:endParaRPr lang="en-US"/>
            </a:p>
          </p:txBody>
        </p:sp>
        <p:sp>
          <p:nvSpPr>
            <p:cNvPr id="1165321" name="Line 9"/>
            <p:cNvSpPr>
              <a:spLocks noChangeShapeType="1"/>
            </p:cNvSpPr>
            <p:nvPr/>
          </p:nvSpPr>
          <p:spPr bwMode="auto">
            <a:xfrm>
              <a:off x="1383" y="3217"/>
              <a:ext cx="0" cy="91"/>
            </a:xfrm>
            <a:prstGeom prst="line">
              <a:avLst/>
            </a:prstGeom>
            <a:noFill/>
            <a:ln w="19050">
              <a:solidFill>
                <a:schemeClr val="tx1"/>
              </a:solidFill>
              <a:round/>
              <a:headEnd/>
              <a:tailEnd/>
            </a:ln>
            <a:effectLst/>
          </p:spPr>
          <p:txBody>
            <a:bodyPr/>
            <a:lstStyle/>
            <a:p>
              <a:endParaRPr lang="en-US"/>
            </a:p>
          </p:txBody>
        </p:sp>
        <p:sp>
          <p:nvSpPr>
            <p:cNvPr id="1165322" name="Line 10"/>
            <p:cNvSpPr>
              <a:spLocks noChangeShapeType="1"/>
            </p:cNvSpPr>
            <p:nvPr/>
          </p:nvSpPr>
          <p:spPr bwMode="auto">
            <a:xfrm>
              <a:off x="1655" y="3217"/>
              <a:ext cx="0" cy="91"/>
            </a:xfrm>
            <a:prstGeom prst="line">
              <a:avLst/>
            </a:prstGeom>
            <a:noFill/>
            <a:ln w="19050">
              <a:solidFill>
                <a:schemeClr val="tx1"/>
              </a:solidFill>
              <a:round/>
              <a:headEnd/>
              <a:tailEnd/>
            </a:ln>
            <a:effectLst/>
          </p:spPr>
          <p:txBody>
            <a:bodyPr/>
            <a:lstStyle/>
            <a:p>
              <a:endParaRPr lang="en-US"/>
            </a:p>
          </p:txBody>
        </p:sp>
        <p:sp>
          <p:nvSpPr>
            <p:cNvPr id="1165323" name="Line 11"/>
            <p:cNvSpPr>
              <a:spLocks noChangeShapeType="1"/>
            </p:cNvSpPr>
            <p:nvPr/>
          </p:nvSpPr>
          <p:spPr bwMode="auto">
            <a:xfrm>
              <a:off x="1927" y="3217"/>
              <a:ext cx="0" cy="91"/>
            </a:xfrm>
            <a:prstGeom prst="line">
              <a:avLst/>
            </a:prstGeom>
            <a:noFill/>
            <a:ln w="19050">
              <a:solidFill>
                <a:schemeClr val="tx1"/>
              </a:solidFill>
              <a:round/>
              <a:headEnd/>
              <a:tailEnd/>
            </a:ln>
            <a:effectLst/>
          </p:spPr>
          <p:txBody>
            <a:bodyPr/>
            <a:lstStyle/>
            <a:p>
              <a:endParaRPr lang="en-US"/>
            </a:p>
          </p:txBody>
        </p:sp>
        <p:sp>
          <p:nvSpPr>
            <p:cNvPr id="1165324" name="Line 12"/>
            <p:cNvSpPr>
              <a:spLocks noChangeShapeType="1"/>
            </p:cNvSpPr>
            <p:nvPr/>
          </p:nvSpPr>
          <p:spPr bwMode="auto">
            <a:xfrm>
              <a:off x="2200" y="3217"/>
              <a:ext cx="0" cy="91"/>
            </a:xfrm>
            <a:prstGeom prst="line">
              <a:avLst/>
            </a:prstGeom>
            <a:noFill/>
            <a:ln w="19050">
              <a:solidFill>
                <a:schemeClr val="tx1"/>
              </a:solidFill>
              <a:round/>
              <a:headEnd/>
              <a:tailEnd/>
            </a:ln>
            <a:effectLst/>
          </p:spPr>
          <p:txBody>
            <a:bodyPr/>
            <a:lstStyle/>
            <a:p>
              <a:endParaRPr lang="en-US"/>
            </a:p>
          </p:txBody>
        </p:sp>
        <p:sp>
          <p:nvSpPr>
            <p:cNvPr id="1165325" name="Line 13"/>
            <p:cNvSpPr>
              <a:spLocks noChangeShapeType="1"/>
            </p:cNvSpPr>
            <p:nvPr/>
          </p:nvSpPr>
          <p:spPr bwMode="auto">
            <a:xfrm>
              <a:off x="2472" y="3217"/>
              <a:ext cx="0" cy="91"/>
            </a:xfrm>
            <a:prstGeom prst="line">
              <a:avLst/>
            </a:prstGeom>
            <a:noFill/>
            <a:ln w="19050">
              <a:solidFill>
                <a:schemeClr val="tx1"/>
              </a:solidFill>
              <a:round/>
              <a:headEnd/>
              <a:tailEnd/>
            </a:ln>
            <a:effectLst/>
          </p:spPr>
          <p:txBody>
            <a:bodyPr/>
            <a:lstStyle/>
            <a:p>
              <a:endParaRPr lang="en-US"/>
            </a:p>
          </p:txBody>
        </p:sp>
        <p:sp>
          <p:nvSpPr>
            <p:cNvPr id="1165326" name="Line 14"/>
            <p:cNvSpPr>
              <a:spLocks noChangeShapeType="1"/>
            </p:cNvSpPr>
            <p:nvPr/>
          </p:nvSpPr>
          <p:spPr bwMode="auto">
            <a:xfrm>
              <a:off x="2744" y="3217"/>
              <a:ext cx="0" cy="91"/>
            </a:xfrm>
            <a:prstGeom prst="line">
              <a:avLst/>
            </a:prstGeom>
            <a:noFill/>
            <a:ln w="19050">
              <a:solidFill>
                <a:schemeClr val="tx1"/>
              </a:solidFill>
              <a:round/>
              <a:headEnd/>
              <a:tailEnd/>
            </a:ln>
            <a:effectLst/>
          </p:spPr>
          <p:txBody>
            <a:bodyPr/>
            <a:lstStyle/>
            <a:p>
              <a:endParaRPr lang="en-US"/>
            </a:p>
          </p:txBody>
        </p:sp>
        <p:sp>
          <p:nvSpPr>
            <p:cNvPr id="1165327" name="Line 15"/>
            <p:cNvSpPr>
              <a:spLocks noChangeShapeType="1"/>
            </p:cNvSpPr>
            <p:nvPr/>
          </p:nvSpPr>
          <p:spPr bwMode="auto">
            <a:xfrm>
              <a:off x="3016" y="3217"/>
              <a:ext cx="0" cy="91"/>
            </a:xfrm>
            <a:prstGeom prst="line">
              <a:avLst/>
            </a:prstGeom>
            <a:noFill/>
            <a:ln w="19050">
              <a:solidFill>
                <a:schemeClr val="tx1"/>
              </a:solidFill>
              <a:round/>
              <a:headEnd/>
              <a:tailEnd/>
            </a:ln>
            <a:effectLst/>
          </p:spPr>
          <p:txBody>
            <a:bodyPr/>
            <a:lstStyle/>
            <a:p>
              <a:endParaRPr lang="en-US"/>
            </a:p>
          </p:txBody>
        </p:sp>
        <p:sp>
          <p:nvSpPr>
            <p:cNvPr id="1165328" name="Line 16"/>
            <p:cNvSpPr>
              <a:spLocks noChangeShapeType="1"/>
            </p:cNvSpPr>
            <p:nvPr/>
          </p:nvSpPr>
          <p:spPr bwMode="auto">
            <a:xfrm>
              <a:off x="3288" y="3217"/>
              <a:ext cx="0" cy="91"/>
            </a:xfrm>
            <a:prstGeom prst="line">
              <a:avLst/>
            </a:prstGeom>
            <a:noFill/>
            <a:ln w="19050">
              <a:solidFill>
                <a:schemeClr val="tx1"/>
              </a:solidFill>
              <a:round/>
              <a:headEnd/>
              <a:tailEnd/>
            </a:ln>
            <a:effectLst/>
          </p:spPr>
          <p:txBody>
            <a:bodyPr/>
            <a:lstStyle/>
            <a:p>
              <a:endParaRPr lang="en-US"/>
            </a:p>
          </p:txBody>
        </p:sp>
        <p:sp>
          <p:nvSpPr>
            <p:cNvPr id="1165329" name="Line 17"/>
            <p:cNvSpPr>
              <a:spLocks noChangeShapeType="1"/>
            </p:cNvSpPr>
            <p:nvPr/>
          </p:nvSpPr>
          <p:spPr bwMode="auto">
            <a:xfrm>
              <a:off x="3560" y="3217"/>
              <a:ext cx="0" cy="91"/>
            </a:xfrm>
            <a:prstGeom prst="line">
              <a:avLst/>
            </a:prstGeom>
            <a:noFill/>
            <a:ln w="19050">
              <a:solidFill>
                <a:schemeClr val="tx1"/>
              </a:solidFill>
              <a:round/>
              <a:headEnd/>
              <a:tailEnd/>
            </a:ln>
            <a:effectLst/>
          </p:spPr>
          <p:txBody>
            <a:bodyPr/>
            <a:lstStyle/>
            <a:p>
              <a:endParaRPr lang="en-US"/>
            </a:p>
          </p:txBody>
        </p:sp>
        <p:sp>
          <p:nvSpPr>
            <p:cNvPr id="1165330" name="Line 18"/>
            <p:cNvSpPr>
              <a:spLocks noChangeShapeType="1"/>
            </p:cNvSpPr>
            <p:nvPr/>
          </p:nvSpPr>
          <p:spPr bwMode="auto">
            <a:xfrm>
              <a:off x="3833" y="3217"/>
              <a:ext cx="0" cy="91"/>
            </a:xfrm>
            <a:prstGeom prst="line">
              <a:avLst/>
            </a:prstGeom>
            <a:noFill/>
            <a:ln w="19050">
              <a:solidFill>
                <a:schemeClr val="tx1"/>
              </a:solidFill>
              <a:round/>
              <a:headEnd/>
              <a:tailEnd/>
            </a:ln>
            <a:effectLst/>
          </p:spPr>
          <p:txBody>
            <a:bodyPr/>
            <a:lstStyle/>
            <a:p>
              <a:endParaRPr lang="en-US"/>
            </a:p>
          </p:txBody>
        </p:sp>
        <p:sp>
          <p:nvSpPr>
            <p:cNvPr id="1165331" name="Line 19"/>
            <p:cNvSpPr>
              <a:spLocks noChangeShapeType="1"/>
            </p:cNvSpPr>
            <p:nvPr/>
          </p:nvSpPr>
          <p:spPr bwMode="auto">
            <a:xfrm>
              <a:off x="4105" y="3217"/>
              <a:ext cx="0" cy="91"/>
            </a:xfrm>
            <a:prstGeom prst="line">
              <a:avLst/>
            </a:prstGeom>
            <a:noFill/>
            <a:ln w="19050">
              <a:solidFill>
                <a:schemeClr val="tx1"/>
              </a:solidFill>
              <a:round/>
              <a:headEnd/>
              <a:tailEnd/>
            </a:ln>
            <a:effectLst/>
          </p:spPr>
          <p:txBody>
            <a:bodyPr/>
            <a:lstStyle/>
            <a:p>
              <a:endParaRPr lang="en-US"/>
            </a:p>
          </p:txBody>
        </p:sp>
        <p:sp>
          <p:nvSpPr>
            <p:cNvPr id="1165332" name="Line 20"/>
            <p:cNvSpPr>
              <a:spLocks noChangeShapeType="1"/>
            </p:cNvSpPr>
            <p:nvPr/>
          </p:nvSpPr>
          <p:spPr bwMode="auto">
            <a:xfrm>
              <a:off x="4377" y="3217"/>
              <a:ext cx="0" cy="91"/>
            </a:xfrm>
            <a:prstGeom prst="line">
              <a:avLst/>
            </a:prstGeom>
            <a:noFill/>
            <a:ln w="19050">
              <a:solidFill>
                <a:schemeClr val="tx1"/>
              </a:solidFill>
              <a:round/>
              <a:headEnd/>
              <a:tailEnd/>
            </a:ln>
            <a:effectLst/>
          </p:spPr>
          <p:txBody>
            <a:bodyPr/>
            <a:lstStyle/>
            <a:p>
              <a:endParaRPr lang="en-US"/>
            </a:p>
          </p:txBody>
        </p:sp>
        <p:sp>
          <p:nvSpPr>
            <p:cNvPr id="1165333" name="Line 21"/>
            <p:cNvSpPr>
              <a:spLocks noChangeShapeType="1"/>
            </p:cNvSpPr>
            <p:nvPr/>
          </p:nvSpPr>
          <p:spPr bwMode="auto">
            <a:xfrm>
              <a:off x="4649" y="3217"/>
              <a:ext cx="0" cy="91"/>
            </a:xfrm>
            <a:prstGeom prst="line">
              <a:avLst/>
            </a:prstGeom>
            <a:noFill/>
            <a:ln w="19050">
              <a:solidFill>
                <a:schemeClr val="tx1"/>
              </a:solidFill>
              <a:round/>
              <a:headEnd/>
              <a:tailEnd/>
            </a:ln>
            <a:effectLst/>
          </p:spPr>
          <p:txBody>
            <a:bodyPr/>
            <a:lstStyle/>
            <a:p>
              <a:endParaRPr lang="en-US"/>
            </a:p>
          </p:txBody>
        </p:sp>
        <p:sp>
          <p:nvSpPr>
            <p:cNvPr id="1165334" name="Line 22"/>
            <p:cNvSpPr>
              <a:spLocks noChangeShapeType="1"/>
            </p:cNvSpPr>
            <p:nvPr/>
          </p:nvSpPr>
          <p:spPr bwMode="auto">
            <a:xfrm>
              <a:off x="4921" y="3217"/>
              <a:ext cx="0" cy="91"/>
            </a:xfrm>
            <a:prstGeom prst="line">
              <a:avLst/>
            </a:prstGeom>
            <a:noFill/>
            <a:ln w="19050">
              <a:solidFill>
                <a:schemeClr val="tx1"/>
              </a:solidFill>
              <a:round/>
              <a:headEnd/>
              <a:tailEnd/>
            </a:ln>
            <a:effectLst/>
          </p:spPr>
          <p:txBody>
            <a:bodyPr/>
            <a:lstStyle/>
            <a:p>
              <a:endParaRPr lang="en-US"/>
            </a:p>
          </p:txBody>
        </p:sp>
        <p:sp>
          <p:nvSpPr>
            <p:cNvPr id="1165335" name="Line 23"/>
            <p:cNvSpPr>
              <a:spLocks noChangeShapeType="1"/>
            </p:cNvSpPr>
            <p:nvPr/>
          </p:nvSpPr>
          <p:spPr bwMode="auto">
            <a:xfrm>
              <a:off x="5193" y="3217"/>
              <a:ext cx="0" cy="91"/>
            </a:xfrm>
            <a:prstGeom prst="line">
              <a:avLst/>
            </a:prstGeom>
            <a:noFill/>
            <a:ln w="19050">
              <a:solidFill>
                <a:schemeClr val="tx1"/>
              </a:solidFill>
              <a:round/>
              <a:headEnd/>
              <a:tailEnd/>
            </a:ln>
            <a:effectLst/>
          </p:spPr>
          <p:txBody>
            <a:bodyPr/>
            <a:lstStyle/>
            <a:p>
              <a:endParaRPr lang="en-US"/>
            </a:p>
          </p:txBody>
        </p:sp>
      </p:grpSp>
      <p:sp>
        <p:nvSpPr>
          <p:cNvPr id="1165339" name="Text Box 27"/>
          <p:cNvSpPr txBox="1">
            <a:spLocks noChangeArrowheads="1"/>
          </p:cNvSpPr>
          <p:nvPr/>
        </p:nvSpPr>
        <p:spPr bwMode="auto">
          <a:xfrm>
            <a:off x="1049867" y="3898900"/>
            <a:ext cx="1151467" cy="339725"/>
          </a:xfrm>
          <a:prstGeom prst="rect">
            <a:avLst/>
          </a:prstGeom>
          <a:noFill/>
          <a:ln w="9525">
            <a:noFill/>
            <a:miter lim="800000"/>
            <a:headEnd/>
            <a:tailEnd/>
          </a:ln>
          <a:effectLst/>
        </p:spPr>
        <p:txBody>
          <a:bodyPr>
            <a:spAutoFit/>
          </a:bodyPr>
          <a:lstStyle/>
          <a:p>
            <a:pPr eaLnBrk="1" hangingPunct="1">
              <a:lnSpc>
                <a:spcPct val="90000"/>
              </a:lnSpc>
            </a:pPr>
            <a:r>
              <a:rPr lang="en-GB" b="1" dirty="0">
                <a:solidFill>
                  <a:schemeClr val="accent5">
                    <a:lumMod val="75000"/>
                  </a:schemeClr>
                </a:solidFill>
                <a:latin typeface="Arial" charset="0"/>
              </a:rPr>
              <a:t>Early</a:t>
            </a:r>
            <a:endParaRPr lang="en-US" b="1" dirty="0">
              <a:solidFill>
                <a:schemeClr val="accent5">
                  <a:lumMod val="75000"/>
                </a:schemeClr>
              </a:solidFill>
              <a:latin typeface="Arial" charset="0"/>
            </a:endParaRPr>
          </a:p>
        </p:txBody>
      </p:sp>
      <p:sp>
        <p:nvSpPr>
          <p:cNvPr id="1165340" name="Text Box 28"/>
          <p:cNvSpPr txBox="1">
            <a:spLocks noChangeArrowheads="1"/>
          </p:cNvSpPr>
          <p:nvPr/>
        </p:nvSpPr>
        <p:spPr bwMode="auto">
          <a:xfrm>
            <a:off x="1648178" y="2844801"/>
            <a:ext cx="1113367" cy="339725"/>
          </a:xfrm>
          <a:prstGeom prst="rect">
            <a:avLst/>
          </a:prstGeom>
          <a:noFill/>
          <a:ln w="9525">
            <a:noFill/>
            <a:miter lim="800000"/>
            <a:headEnd/>
            <a:tailEnd/>
          </a:ln>
          <a:effectLst/>
        </p:spPr>
        <p:txBody>
          <a:bodyPr>
            <a:spAutoFit/>
          </a:bodyPr>
          <a:lstStyle/>
          <a:p>
            <a:pPr eaLnBrk="1" hangingPunct="1">
              <a:lnSpc>
                <a:spcPct val="90000"/>
              </a:lnSpc>
            </a:pPr>
            <a:r>
              <a:rPr lang="en-GB" b="1" dirty="0" smtClean="0">
                <a:solidFill>
                  <a:schemeClr val="accent5">
                    <a:lumMod val="75000"/>
                  </a:schemeClr>
                </a:solidFill>
                <a:latin typeface="Arial" charset="0"/>
              </a:rPr>
              <a:t>Mean</a:t>
            </a:r>
            <a:endParaRPr lang="en-US" b="1" dirty="0">
              <a:solidFill>
                <a:schemeClr val="accent5">
                  <a:lumMod val="75000"/>
                </a:schemeClr>
              </a:solidFill>
              <a:latin typeface="Arial" charset="0"/>
            </a:endParaRPr>
          </a:p>
        </p:txBody>
      </p:sp>
      <p:sp>
        <p:nvSpPr>
          <p:cNvPr id="1165341" name="Text Box 29"/>
          <p:cNvSpPr txBox="1">
            <a:spLocks noChangeArrowheads="1"/>
          </p:cNvSpPr>
          <p:nvPr/>
        </p:nvSpPr>
        <p:spPr bwMode="auto">
          <a:xfrm>
            <a:off x="2325511" y="1825626"/>
            <a:ext cx="1044222" cy="339725"/>
          </a:xfrm>
          <a:prstGeom prst="rect">
            <a:avLst/>
          </a:prstGeom>
          <a:noFill/>
          <a:ln w="9525">
            <a:noFill/>
            <a:miter lim="800000"/>
            <a:headEnd/>
            <a:tailEnd/>
          </a:ln>
          <a:effectLst/>
        </p:spPr>
        <p:txBody>
          <a:bodyPr>
            <a:spAutoFit/>
          </a:bodyPr>
          <a:lstStyle/>
          <a:p>
            <a:pPr eaLnBrk="1" hangingPunct="1">
              <a:lnSpc>
                <a:spcPct val="90000"/>
              </a:lnSpc>
            </a:pPr>
            <a:r>
              <a:rPr lang="en-GB" b="1" dirty="0">
                <a:solidFill>
                  <a:schemeClr val="accent5">
                    <a:lumMod val="75000"/>
                  </a:schemeClr>
                </a:solidFill>
                <a:latin typeface="Arial" charset="0"/>
              </a:rPr>
              <a:t>Late</a:t>
            </a:r>
            <a:endParaRPr lang="en-US" b="1" dirty="0">
              <a:solidFill>
                <a:schemeClr val="accent5">
                  <a:lumMod val="75000"/>
                </a:schemeClr>
              </a:solidFill>
              <a:latin typeface="Arial" charset="0"/>
            </a:endParaRPr>
          </a:p>
        </p:txBody>
      </p:sp>
      <p:sp>
        <p:nvSpPr>
          <p:cNvPr id="1165342" name="Rectangle 30"/>
          <p:cNvSpPr>
            <a:spLocks noGrp="1" noChangeArrowheads="1"/>
          </p:cNvSpPr>
          <p:nvPr>
            <p:ph type="title"/>
          </p:nvPr>
        </p:nvSpPr>
        <p:spPr>
          <a:xfrm>
            <a:off x="440267" y="152400"/>
            <a:ext cx="8229600" cy="838200"/>
          </a:xfrm>
        </p:spPr>
        <p:txBody>
          <a:bodyPr/>
          <a:lstStyle/>
          <a:p>
            <a:r>
              <a:rPr lang="en-US" b="1" dirty="0" smtClean="0">
                <a:solidFill>
                  <a:schemeClr val="tx2"/>
                </a:solidFill>
              </a:rPr>
              <a:t>Shifted rhythms</a:t>
            </a:r>
            <a:endParaRPr lang="en-US" b="1" dirty="0">
              <a:solidFill>
                <a:schemeClr val="tx2"/>
              </a:solidFill>
              <a:effectLst/>
            </a:endParaRPr>
          </a:p>
        </p:txBody>
      </p:sp>
      <p:sp>
        <p:nvSpPr>
          <p:cNvPr id="1165346" name="Text Box 34"/>
          <p:cNvSpPr txBox="1">
            <a:spLocks noChangeArrowheads="1"/>
          </p:cNvSpPr>
          <p:nvPr/>
        </p:nvSpPr>
        <p:spPr bwMode="auto">
          <a:xfrm>
            <a:off x="6707012" y="2057401"/>
            <a:ext cx="1099678" cy="369332"/>
          </a:xfrm>
          <a:prstGeom prst="rect">
            <a:avLst/>
          </a:prstGeom>
          <a:noFill/>
          <a:ln w="9525">
            <a:noFill/>
            <a:miter lim="800000"/>
            <a:headEnd/>
            <a:tailEnd/>
          </a:ln>
          <a:effectLst/>
        </p:spPr>
        <p:txBody>
          <a:bodyPr wrap="square">
            <a:spAutoFit/>
          </a:bodyPr>
          <a:lstStyle/>
          <a:p>
            <a:pPr algn="ctr" eaLnBrk="1" hangingPunct="1">
              <a:spcBef>
                <a:spcPct val="50000"/>
              </a:spcBef>
            </a:pPr>
            <a:r>
              <a:rPr lang="en-GB" b="1" dirty="0">
                <a:latin typeface="Arial" charset="0"/>
              </a:rPr>
              <a:t>1:40AM</a:t>
            </a:r>
            <a:endParaRPr lang="en-US" b="1" dirty="0">
              <a:latin typeface="Arial" charset="0"/>
            </a:endParaRPr>
          </a:p>
        </p:txBody>
      </p:sp>
      <p:sp>
        <p:nvSpPr>
          <p:cNvPr id="1165347" name="Text Box 35"/>
          <p:cNvSpPr txBox="1">
            <a:spLocks noChangeArrowheads="1"/>
          </p:cNvSpPr>
          <p:nvPr/>
        </p:nvSpPr>
        <p:spPr bwMode="auto">
          <a:xfrm>
            <a:off x="2064457" y="2057401"/>
            <a:ext cx="1165578" cy="369332"/>
          </a:xfrm>
          <a:prstGeom prst="rect">
            <a:avLst/>
          </a:prstGeom>
          <a:noFill/>
          <a:ln w="9525">
            <a:noFill/>
            <a:miter lim="800000"/>
            <a:headEnd/>
            <a:tailEnd/>
          </a:ln>
          <a:effectLst/>
        </p:spPr>
        <p:txBody>
          <a:bodyPr wrap="square">
            <a:spAutoFit/>
          </a:bodyPr>
          <a:lstStyle/>
          <a:p>
            <a:pPr algn="ctr" eaLnBrk="1" hangingPunct="1">
              <a:spcBef>
                <a:spcPct val="50000"/>
              </a:spcBef>
            </a:pPr>
            <a:r>
              <a:rPr lang="en-GB" b="1" dirty="0">
                <a:latin typeface="Arial" charset="0"/>
              </a:rPr>
              <a:t>9:05AM</a:t>
            </a:r>
            <a:endParaRPr lang="en-US" b="1" dirty="0">
              <a:latin typeface="Arial" charset="0"/>
            </a:endParaRPr>
          </a:p>
        </p:txBody>
      </p:sp>
      <p:sp>
        <p:nvSpPr>
          <p:cNvPr id="1165352" name="Rectangle 40"/>
          <p:cNvSpPr>
            <a:spLocks noChangeArrowheads="1"/>
          </p:cNvSpPr>
          <p:nvPr/>
        </p:nvSpPr>
        <p:spPr bwMode="auto">
          <a:xfrm>
            <a:off x="5474123" y="5257800"/>
            <a:ext cx="1263487" cy="461665"/>
          </a:xfrm>
          <a:prstGeom prst="rect">
            <a:avLst/>
          </a:prstGeom>
          <a:noFill/>
          <a:ln w="9525">
            <a:noFill/>
            <a:miter lim="800000"/>
            <a:headEnd/>
            <a:tailEnd/>
          </a:ln>
          <a:effectLst/>
        </p:spPr>
        <p:txBody>
          <a:bodyPr wrap="none">
            <a:spAutoFit/>
          </a:bodyPr>
          <a:lstStyle/>
          <a:p>
            <a:r>
              <a:rPr lang="en-US" sz="2400" b="1" dirty="0">
                <a:latin typeface="Arial" charset="0"/>
              </a:rPr>
              <a:t>3:50PM</a:t>
            </a:r>
          </a:p>
        </p:txBody>
      </p:sp>
      <p:sp>
        <p:nvSpPr>
          <p:cNvPr id="1165353" name="Text Box 41"/>
          <p:cNvSpPr txBox="1">
            <a:spLocks noChangeArrowheads="1"/>
          </p:cNvSpPr>
          <p:nvPr/>
        </p:nvSpPr>
        <p:spPr bwMode="auto">
          <a:xfrm>
            <a:off x="5315656" y="4191000"/>
            <a:ext cx="1153724" cy="369332"/>
          </a:xfrm>
          <a:prstGeom prst="rect">
            <a:avLst/>
          </a:prstGeom>
          <a:noFill/>
          <a:ln w="9525">
            <a:noFill/>
            <a:miter lim="800000"/>
            <a:headEnd/>
            <a:tailEnd/>
          </a:ln>
          <a:effectLst/>
        </p:spPr>
        <p:txBody>
          <a:bodyPr wrap="square">
            <a:spAutoFit/>
          </a:bodyPr>
          <a:lstStyle/>
          <a:p>
            <a:pPr algn="ctr" eaLnBrk="1" hangingPunct="1">
              <a:spcBef>
                <a:spcPct val="50000"/>
              </a:spcBef>
            </a:pPr>
            <a:r>
              <a:rPr lang="en-GB" b="1" dirty="0">
                <a:latin typeface="Arial" charset="0"/>
              </a:rPr>
              <a:t>10:07PM</a:t>
            </a:r>
            <a:endParaRPr lang="en-US" b="1" dirty="0">
              <a:latin typeface="Arial" charset="0"/>
            </a:endParaRPr>
          </a:p>
        </p:txBody>
      </p:sp>
      <p:sp>
        <p:nvSpPr>
          <p:cNvPr id="1165354" name="Text Box 42"/>
          <p:cNvSpPr txBox="1">
            <a:spLocks noChangeArrowheads="1"/>
          </p:cNvSpPr>
          <p:nvPr/>
        </p:nvSpPr>
        <p:spPr bwMode="auto">
          <a:xfrm>
            <a:off x="914400" y="4205288"/>
            <a:ext cx="1106311" cy="366712"/>
          </a:xfrm>
          <a:prstGeom prst="rect">
            <a:avLst/>
          </a:prstGeom>
          <a:noFill/>
          <a:ln w="9525">
            <a:noFill/>
            <a:miter lim="800000"/>
            <a:headEnd/>
            <a:tailEnd/>
          </a:ln>
          <a:effectLst/>
        </p:spPr>
        <p:txBody>
          <a:bodyPr>
            <a:spAutoFit/>
          </a:bodyPr>
          <a:lstStyle/>
          <a:p>
            <a:pPr algn="ctr" eaLnBrk="1" hangingPunct="1">
              <a:spcBef>
                <a:spcPct val="50000"/>
              </a:spcBef>
            </a:pPr>
            <a:r>
              <a:rPr lang="en-GB" b="1">
                <a:latin typeface="Arial" charset="0"/>
              </a:rPr>
              <a:t>5:55AM</a:t>
            </a:r>
            <a:endParaRPr lang="en-US" b="1">
              <a:latin typeface="Arial" charset="0"/>
            </a:endParaRPr>
          </a:p>
        </p:txBody>
      </p:sp>
      <p:sp>
        <p:nvSpPr>
          <p:cNvPr id="1165355" name="Text Box 43"/>
          <p:cNvSpPr txBox="1">
            <a:spLocks noChangeArrowheads="1"/>
          </p:cNvSpPr>
          <p:nvPr/>
        </p:nvSpPr>
        <p:spPr bwMode="auto">
          <a:xfrm>
            <a:off x="6083301" y="3138488"/>
            <a:ext cx="1193800" cy="366712"/>
          </a:xfrm>
          <a:prstGeom prst="rect">
            <a:avLst/>
          </a:prstGeom>
          <a:noFill/>
          <a:ln w="9525">
            <a:noFill/>
            <a:miter lim="800000"/>
            <a:headEnd/>
            <a:tailEnd/>
          </a:ln>
          <a:effectLst/>
        </p:spPr>
        <p:txBody>
          <a:bodyPr>
            <a:spAutoFit/>
          </a:bodyPr>
          <a:lstStyle/>
          <a:p>
            <a:pPr algn="ctr" eaLnBrk="1" hangingPunct="1">
              <a:spcBef>
                <a:spcPct val="50000"/>
              </a:spcBef>
            </a:pPr>
            <a:r>
              <a:rPr lang="en-GB" b="1">
                <a:latin typeface="Arial" charset="0"/>
              </a:rPr>
              <a:t>11:18PM</a:t>
            </a:r>
            <a:endParaRPr lang="en-US" b="1">
              <a:latin typeface="Arial" charset="0"/>
            </a:endParaRPr>
          </a:p>
        </p:txBody>
      </p:sp>
      <p:sp>
        <p:nvSpPr>
          <p:cNvPr id="1165356" name="Text Box 44"/>
          <p:cNvSpPr txBox="1">
            <a:spLocks noChangeArrowheads="1"/>
          </p:cNvSpPr>
          <p:nvPr/>
        </p:nvSpPr>
        <p:spPr bwMode="auto">
          <a:xfrm>
            <a:off x="1467555" y="3124201"/>
            <a:ext cx="1061157" cy="369332"/>
          </a:xfrm>
          <a:prstGeom prst="rect">
            <a:avLst/>
          </a:prstGeom>
          <a:noFill/>
          <a:ln w="9525">
            <a:noFill/>
            <a:miter lim="800000"/>
            <a:headEnd/>
            <a:tailEnd/>
          </a:ln>
          <a:effectLst/>
        </p:spPr>
        <p:txBody>
          <a:bodyPr wrap="square">
            <a:spAutoFit/>
          </a:bodyPr>
          <a:lstStyle/>
          <a:p>
            <a:pPr algn="ctr" eaLnBrk="1" hangingPunct="1">
              <a:spcBef>
                <a:spcPct val="50000"/>
              </a:spcBef>
            </a:pPr>
            <a:r>
              <a:rPr lang="en-GB" b="1" dirty="0">
                <a:latin typeface="Arial" charset="0"/>
              </a:rPr>
              <a:t>7:11AM</a:t>
            </a:r>
            <a:endParaRPr lang="en-US" b="1" dirty="0">
              <a:latin typeface="Arial" charset="0"/>
            </a:endParaRPr>
          </a:p>
        </p:txBody>
      </p:sp>
      <p:sp>
        <p:nvSpPr>
          <p:cNvPr id="1165359" name="Text Box 47"/>
          <p:cNvSpPr txBox="1">
            <a:spLocks noChangeArrowheads="1"/>
          </p:cNvSpPr>
          <p:nvPr/>
        </p:nvSpPr>
        <p:spPr bwMode="auto">
          <a:xfrm>
            <a:off x="3034734" y="5826126"/>
            <a:ext cx="3154967" cy="523220"/>
          </a:xfrm>
          <a:prstGeom prst="rect">
            <a:avLst/>
          </a:prstGeom>
          <a:noFill/>
          <a:ln w="9525">
            <a:noFill/>
            <a:miter lim="800000"/>
            <a:headEnd/>
            <a:tailEnd/>
          </a:ln>
          <a:effectLst/>
        </p:spPr>
        <p:txBody>
          <a:bodyPr wrap="none">
            <a:spAutoFit/>
          </a:bodyPr>
          <a:lstStyle/>
          <a:p>
            <a:pPr algn="ctr" eaLnBrk="1" hangingPunct="1">
              <a:spcBef>
                <a:spcPct val="50000"/>
              </a:spcBef>
            </a:pPr>
            <a:r>
              <a:rPr lang="en-GB" sz="2800" b="1" dirty="0">
                <a:latin typeface="Arial" charset="0"/>
              </a:rPr>
              <a:t>Time of </a:t>
            </a:r>
            <a:r>
              <a:rPr lang="en-GB" sz="2800" b="1" dirty="0" smtClean="0">
                <a:latin typeface="Arial" charset="0"/>
              </a:rPr>
              <a:t>Day Peak</a:t>
            </a:r>
            <a:endParaRPr lang="en-US" sz="2800" b="1" dirty="0">
              <a:latin typeface="Arial" charset="0"/>
            </a:endParaRPr>
          </a:p>
        </p:txBody>
      </p:sp>
      <p:sp>
        <p:nvSpPr>
          <p:cNvPr id="1165360" name="Line 48"/>
          <p:cNvSpPr>
            <a:spLocks noChangeShapeType="1"/>
          </p:cNvSpPr>
          <p:nvPr/>
        </p:nvSpPr>
        <p:spPr bwMode="auto">
          <a:xfrm>
            <a:off x="3762022" y="4783138"/>
            <a:ext cx="0" cy="457200"/>
          </a:xfrm>
          <a:prstGeom prst="line">
            <a:avLst/>
          </a:prstGeom>
          <a:noFill/>
          <a:ln w="57150">
            <a:solidFill>
              <a:schemeClr val="tx2"/>
            </a:solidFill>
            <a:round/>
            <a:headEnd/>
            <a:tailEnd/>
          </a:ln>
          <a:effectLst/>
        </p:spPr>
        <p:txBody>
          <a:bodyPr/>
          <a:lstStyle/>
          <a:p>
            <a:endParaRPr lang="en-US"/>
          </a:p>
        </p:txBody>
      </p:sp>
      <p:sp>
        <p:nvSpPr>
          <p:cNvPr id="1165361" name="Text Box 49"/>
          <p:cNvSpPr txBox="1">
            <a:spLocks noChangeArrowheads="1"/>
          </p:cNvSpPr>
          <p:nvPr/>
        </p:nvSpPr>
        <p:spPr bwMode="auto">
          <a:xfrm>
            <a:off x="2498514" y="5262563"/>
            <a:ext cx="1263487" cy="461665"/>
          </a:xfrm>
          <a:prstGeom prst="rect">
            <a:avLst/>
          </a:prstGeom>
          <a:noFill/>
          <a:ln w="9525">
            <a:noFill/>
            <a:miter lim="800000"/>
            <a:headEnd/>
            <a:tailEnd/>
          </a:ln>
          <a:effectLst/>
        </p:spPr>
        <p:txBody>
          <a:bodyPr wrap="none">
            <a:spAutoFit/>
          </a:bodyPr>
          <a:lstStyle/>
          <a:p>
            <a:r>
              <a:rPr lang="en-US" sz="2400" b="1" dirty="0">
                <a:latin typeface="Arial" charset="0"/>
              </a:rPr>
              <a:t>1:30PM</a:t>
            </a:r>
          </a:p>
        </p:txBody>
      </p:sp>
      <p:sp>
        <p:nvSpPr>
          <p:cNvPr id="1165363" name="Text Box 51"/>
          <p:cNvSpPr txBox="1">
            <a:spLocks noChangeArrowheads="1"/>
          </p:cNvSpPr>
          <p:nvPr/>
        </p:nvSpPr>
        <p:spPr bwMode="auto">
          <a:xfrm>
            <a:off x="4055533" y="5257800"/>
            <a:ext cx="1263487" cy="461665"/>
          </a:xfrm>
          <a:prstGeom prst="rect">
            <a:avLst/>
          </a:prstGeom>
          <a:noFill/>
          <a:ln w="9525">
            <a:noFill/>
            <a:miter lim="800000"/>
            <a:headEnd/>
            <a:tailEnd/>
          </a:ln>
          <a:effectLst/>
        </p:spPr>
        <p:txBody>
          <a:bodyPr wrap="none">
            <a:spAutoFit/>
          </a:bodyPr>
          <a:lstStyle/>
          <a:p>
            <a:r>
              <a:rPr lang="en-US" sz="2400" b="1" dirty="0">
                <a:latin typeface="Arial" charset="0"/>
              </a:rPr>
              <a:t>2:40PM</a:t>
            </a:r>
          </a:p>
        </p:txBody>
      </p:sp>
      <p:sp>
        <p:nvSpPr>
          <p:cNvPr id="1165364" name="Line 52"/>
          <p:cNvSpPr>
            <a:spLocks noChangeShapeType="1"/>
          </p:cNvSpPr>
          <p:nvPr/>
        </p:nvSpPr>
        <p:spPr bwMode="auto">
          <a:xfrm>
            <a:off x="4572000" y="4800600"/>
            <a:ext cx="0" cy="457200"/>
          </a:xfrm>
          <a:prstGeom prst="line">
            <a:avLst/>
          </a:prstGeom>
          <a:noFill/>
          <a:ln w="57150">
            <a:solidFill>
              <a:schemeClr val="tx2"/>
            </a:solidFill>
            <a:round/>
            <a:headEnd/>
            <a:tailEnd/>
          </a:ln>
          <a:effectLst/>
        </p:spPr>
        <p:txBody>
          <a:bodyPr/>
          <a:lstStyle/>
          <a:p>
            <a:endParaRPr lang="en-US"/>
          </a:p>
        </p:txBody>
      </p:sp>
      <p:sp>
        <p:nvSpPr>
          <p:cNvPr id="49" name="Freeform 48"/>
          <p:cNvSpPr/>
          <p:nvPr/>
        </p:nvSpPr>
        <p:spPr>
          <a:xfrm>
            <a:off x="3208867" y="1762125"/>
            <a:ext cx="3554589" cy="665162"/>
          </a:xfrm>
          <a:custGeom>
            <a:avLst/>
            <a:gdLst>
              <a:gd name="connsiteX0" fmla="*/ 0 w 8171079"/>
              <a:gd name="connsiteY0" fmla="*/ 2561539 h 2754173"/>
              <a:gd name="connsiteX1" fmla="*/ 446228 w 8171079"/>
              <a:gd name="connsiteY1" fmla="*/ 1061923 h 2754173"/>
              <a:gd name="connsiteX2" fmla="*/ 1046074 w 8171079"/>
              <a:gd name="connsiteY2" fmla="*/ 2568854 h 2754173"/>
              <a:gd name="connsiteX3" fmla="*/ 1419149 w 8171079"/>
              <a:gd name="connsiteY3" fmla="*/ 1069238 h 2754173"/>
              <a:gd name="connsiteX4" fmla="*/ 1909268 w 8171079"/>
              <a:gd name="connsiteY4" fmla="*/ 2568854 h 2754173"/>
              <a:gd name="connsiteX5" fmla="*/ 2296973 w 8171079"/>
              <a:gd name="connsiteY5" fmla="*/ 1076554 h 2754173"/>
              <a:gd name="connsiteX6" fmla="*/ 2874874 w 8171079"/>
              <a:gd name="connsiteY6" fmla="*/ 2590800 h 2754173"/>
              <a:gd name="connsiteX7" fmla="*/ 3182112 w 8171079"/>
              <a:gd name="connsiteY7" fmla="*/ 1069238 h 2754173"/>
              <a:gd name="connsiteX8" fmla="*/ 3752698 w 8171079"/>
              <a:gd name="connsiteY8" fmla="*/ 2576170 h 2754173"/>
              <a:gd name="connsiteX9" fmla="*/ 4081882 w 8171079"/>
              <a:gd name="connsiteY9" fmla="*/ 1219 h 2754173"/>
              <a:gd name="connsiteX10" fmla="*/ 4623207 w 8171079"/>
              <a:gd name="connsiteY10" fmla="*/ 2568854 h 2754173"/>
              <a:gd name="connsiteX11" fmla="*/ 4996282 w 8171079"/>
              <a:gd name="connsiteY11" fmla="*/ 1069238 h 2754173"/>
              <a:gd name="connsiteX12" fmla="*/ 5420564 w 8171079"/>
              <a:gd name="connsiteY12" fmla="*/ 2568854 h 2754173"/>
              <a:gd name="connsiteX13" fmla="*/ 5888736 w 8171079"/>
              <a:gd name="connsiteY13" fmla="*/ 1061923 h 2754173"/>
              <a:gd name="connsiteX14" fmla="*/ 6400800 w 8171079"/>
              <a:gd name="connsiteY14" fmla="*/ 2583485 h 2754173"/>
              <a:gd name="connsiteX15" fmla="*/ 6788506 w 8171079"/>
              <a:gd name="connsiteY15" fmla="*/ 1076554 h 2754173"/>
              <a:gd name="connsiteX16" fmla="*/ 7344461 w 8171079"/>
              <a:gd name="connsiteY16" fmla="*/ 2576170 h 2754173"/>
              <a:gd name="connsiteX17" fmla="*/ 7644384 w 8171079"/>
              <a:gd name="connsiteY17" fmla="*/ 1076554 h 2754173"/>
              <a:gd name="connsiteX18" fmla="*/ 8171079 w 8171079"/>
              <a:gd name="connsiteY18" fmla="*/ 2583485 h 2754173"/>
              <a:gd name="connsiteX19" fmla="*/ 8171079 w 8171079"/>
              <a:gd name="connsiteY19" fmla="*/ 2583485 h 275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1079" h="2754173">
                <a:moveTo>
                  <a:pt x="0" y="2561539"/>
                </a:moveTo>
                <a:cubicBezTo>
                  <a:pt x="135941" y="1811121"/>
                  <a:pt x="271882" y="1060704"/>
                  <a:pt x="446228" y="1061923"/>
                </a:cubicBezTo>
                <a:cubicBezTo>
                  <a:pt x="620574" y="1063142"/>
                  <a:pt x="883921" y="2567635"/>
                  <a:pt x="1046074" y="2568854"/>
                </a:cubicBezTo>
                <a:cubicBezTo>
                  <a:pt x="1208227" y="2570073"/>
                  <a:pt x="1275283" y="1069238"/>
                  <a:pt x="1419149" y="1069238"/>
                </a:cubicBezTo>
                <a:cubicBezTo>
                  <a:pt x="1563015" y="1069238"/>
                  <a:pt x="1762964" y="2567635"/>
                  <a:pt x="1909268" y="2568854"/>
                </a:cubicBezTo>
                <a:cubicBezTo>
                  <a:pt x="2055572" y="2570073"/>
                  <a:pt x="2136039" y="1072896"/>
                  <a:pt x="2296973" y="1076554"/>
                </a:cubicBezTo>
                <a:cubicBezTo>
                  <a:pt x="2457907" y="1080212"/>
                  <a:pt x="2727351" y="2592019"/>
                  <a:pt x="2874874" y="2590800"/>
                </a:cubicBezTo>
                <a:cubicBezTo>
                  <a:pt x="3022397" y="2589581"/>
                  <a:pt x="3035808" y="1071676"/>
                  <a:pt x="3182112" y="1069238"/>
                </a:cubicBezTo>
                <a:cubicBezTo>
                  <a:pt x="3328416" y="1066800"/>
                  <a:pt x="3602736" y="2754173"/>
                  <a:pt x="3752698" y="2576170"/>
                </a:cubicBezTo>
                <a:cubicBezTo>
                  <a:pt x="3902660" y="2398167"/>
                  <a:pt x="3936797" y="2438"/>
                  <a:pt x="4081882" y="1219"/>
                </a:cubicBezTo>
                <a:cubicBezTo>
                  <a:pt x="4226967" y="0"/>
                  <a:pt x="4470807" y="2390851"/>
                  <a:pt x="4623207" y="2568854"/>
                </a:cubicBezTo>
                <a:cubicBezTo>
                  <a:pt x="4775607" y="2746857"/>
                  <a:pt x="4863389" y="1069238"/>
                  <a:pt x="4996282" y="1069238"/>
                </a:cubicBezTo>
                <a:cubicBezTo>
                  <a:pt x="5129175" y="1069238"/>
                  <a:pt x="5271822" y="2570073"/>
                  <a:pt x="5420564" y="2568854"/>
                </a:cubicBezTo>
                <a:cubicBezTo>
                  <a:pt x="5569306" y="2567635"/>
                  <a:pt x="5725363" y="1059485"/>
                  <a:pt x="5888736" y="1061923"/>
                </a:cubicBezTo>
                <a:cubicBezTo>
                  <a:pt x="6052109" y="1064361"/>
                  <a:pt x="6250838" y="2581047"/>
                  <a:pt x="6400800" y="2583485"/>
                </a:cubicBezTo>
                <a:cubicBezTo>
                  <a:pt x="6550762" y="2585923"/>
                  <a:pt x="6631229" y="1077773"/>
                  <a:pt x="6788506" y="1076554"/>
                </a:cubicBezTo>
                <a:cubicBezTo>
                  <a:pt x="6945783" y="1075335"/>
                  <a:pt x="7201815" y="2576170"/>
                  <a:pt x="7344461" y="2576170"/>
                </a:cubicBezTo>
                <a:cubicBezTo>
                  <a:pt x="7487107" y="2576170"/>
                  <a:pt x="7506614" y="1075335"/>
                  <a:pt x="7644384" y="1076554"/>
                </a:cubicBezTo>
                <a:cubicBezTo>
                  <a:pt x="7782154" y="1077773"/>
                  <a:pt x="8171079" y="2583485"/>
                  <a:pt x="8171079" y="2583485"/>
                </a:cubicBezTo>
                <a:lnTo>
                  <a:pt x="8171079" y="2583485"/>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585156" y="2792413"/>
            <a:ext cx="3554589" cy="665162"/>
          </a:xfrm>
          <a:custGeom>
            <a:avLst/>
            <a:gdLst>
              <a:gd name="connsiteX0" fmla="*/ 0 w 8171079"/>
              <a:gd name="connsiteY0" fmla="*/ 2561539 h 2754173"/>
              <a:gd name="connsiteX1" fmla="*/ 446228 w 8171079"/>
              <a:gd name="connsiteY1" fmla="*/ 1061923 h 2754173"/>
              <a:gd name="connsiteX2" fmla="*/ 1046074 w 8171079"/>
              <a:gd name="connsiteY2" fmla="*/ 2568854 h 2754173"/>
              <a:gd name="connsiteX3" fmla="*/ 1419149 w 8171079"/>
              <a:gd name="connsiteY3" fmla="*/ 1069238 h 2754173"/>
              <a:gd name="connsiteX4" fmla="*/ 1909268 w 8171079"/>
              <a:gd name="connsiteY4" fmla="*/ 2568854 h 2754173"/>
              <a:gd name="connsiteX5" fmla="*/ 2296973 w 8171079"/>
              <a:gd name="connsiteY5" fmla="*/ 1076554 h 2754173"/>
              <a:gd name="connsiteX6" fmla="*/ 2874874 w 8171079"/>
              <a:gd name="connsiteY6" fmla="*/ 2590800 h 2754173"/>
              <a:gd name="connsiteX7" fmla="*/ 3182112 w 8171079"/>
              <a:gd name="connsiteY7" fmla="*/ 1069238 h 2754173"/>
              <a:gd name="connsiteX8" fmla="*/ 3752698 w 8171079"/>
              <a:gd name="connsiteY8" fmla="*/ 2576170 h 2754173"/>
              <a:gd name="connsiteX9" fmla="*/ 4081882 w 8171079"/>
              <a:gd name="connsiteY9" fmla="*/ 1219 h 2754173"/>
              <a:gd name="connsiteX10" fmla="*/ 4623207 w 8171079"/>
              <a:gd name="connsiteY10" fmla="*/ 2568854 h 2754173"/>
              <a:gd name="connsiteX11" fmla="*/ 4996282 w 8171079"/>
              <a:gd name="connsiteY11" fmla="*/ 1069238 h 2754173"/>
              <a:gd name="connsiteX12" fmla="*/ 5420564 w 8171079"/>
              <a:gd name="connsiteY12" fmla="*/ 2568854 h 2754173"/>
              <a:gd name="connsiteX13" fmla="*/ 5888736 w 8171079"/>
              <a:gd name="connsiteY13" fmla="*/ 1061923 h 2754173"/>
              <a:gd name="connsiteX14" fmla="*/ 6400800 w 8171079"/>
              <a:gd name="connsiteY14" fmla="*/ 2583485 h 2754173"/>
              <a:gd name="connsiteX15" fmla="*/ 6788506 w 8171079"/>
              <a:gd name="connsiteY15" fmla="*/ 1076554 h 2754173"/>
              <a:gd name="connsiteX16" fmla="*/ 7344461 w 8171079"/>
              <a:gd name="connsiteY16" fmla="*/ 2576170 h 2754173"/>
              <a:gd name="connsiteX17" fmla="*/ 7644384 w 8171079"/>
              <a:gd name="connsiteY17" fmla="*/ 1076554 h 2754173"/>
              <a:gd name="connsiteX18" fmla="*/ 8171079 w 8171079"/>
              <a:gd name="connsiteY18" fmla="*/ 2583485 h 2754173"/>
              <a:gd name="connsiteX19" fmla="*/ 8171079 w 8171079"/>
              <a:gd name="connsiteY19" fmla="*/ 2583485 h 275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1079" h="2754173">
                <a:moveTo>
                  <a:pt x="0" y="2561539"/>
                </a:moveTo>
                <a:cubicBezTo>
                  <a:pt x="135941" y="1811121"/>
                  <a:pt x="271882" y="1060704"/>
                  <a:pt x="446228" y="1061923"/>
                </a:cubicBezTo>
                <a:cubicBezTo>
                  <a:pt x="620574" y="1063142"/>
                  <a:pt x="883921" y="2567635"/>
                  <a:pt x="1046074" y="2568854"/>
                </a:cubicBezTo>
                <a:cubicBezTo>
                  <a:pt x="1208227" y="2570073"/>
                  <a:pt x="1275283" y="1069238"/>
                  <a:pt x="1419149" y="1069238"/>
                </a:cubicBezTo>
                <a:cubicBezTo>
                  <a:pt x="1563015" y="1069238"/>
                  <a:pt x="1762964" y="2567635"/>
                  <a:pt x="1909268" y="2568854"/>
                </a:cubicBezTo>
                <a:cubicBezTo>
                  <a:pt x="2055572" y="2570073"/>
                  <a:pt x="2136039" y="1072896"/>
                  <a:pt x="2296973" y="1076554"/>
                </a:cubicBezTo>
                <a:cubicBezTo>
                  <a:pt x="2457907" y="1080212"/>
                  <a:pt x="2727351" y="2592019"/>
                  <a:pt x="2874874" y="2590800"/>
                </a:cubicBezTo>
                <a:cubicBezTo>
                  <a:pt x="3022397" y="2589581"/>
                  <a:pt x="3035808" y="1071676"/>
                  <a:pt x="3182112" y="1069238"/>
                </a:cubicBezTo>
                <a:cubicBezTo>
                  <a:pt x="3328416" y="1066800"/>
                  <a:pt x="3602736" y="2754173"/>
                  <a:pt x="3752698" y="2576170"/>
                </a:cubicBezTo>
                <a:cubicBezTo>
                  <a:pt x="3902660" y="2398167"/>
                  <a:pt x="3936797" y="2438"/>
                  <a:pt x="4081882" y="1219"/>
                </a:cubicBezTo>
                <a:cubicBezTo>
                  <a:pt x="4226967" y="0"/>
                  <a:pt x="4470807" y="2390851"/>
                  <a:pt x="4623207" y="2568854"/>
                </a:cubicBezTo>
                <a:cubicBezTo>
                  <a:pt x="4775607" y="2746857"/>
                  <a:pt x="4863389" y="1069238"/>
                  <a:pt x="4996282" y="1069238"/>
                </a:cubicBezTo>
                <a:cubicBezTo>
                  <a:pt x="5129175" y="1069238"/>
                  <a:pt x="5271822" y="2570073"/>
                  <a:pt x="5420564" y="2568854"/>
                </a:cubicBezTo>
                <a:cubicBezTo>
                  <a:pt x="5569306" y="2567635"/>
                  <a:pt x="5725363" y="1059485"/>
                  <a:pt x="5888736" y="1061923"/>
                </a:cubicBezTo>
                <a:cubicBezTo>
                  <a:pt x="6052109" y="1064361"/>
                  <a:pt x="6250838" y="2581047"/>
                  <a:pt x="6400800" y="2583485"/>
                </a:cubicBezTo>
                <a:cubicBezTo>
                  <a:pt x="6550762" y="2585923"/>
                  <a:pt x="6631229" y="1077773"/>
                  <a:pt x="6788506" y="1076554"/>
                </a:cubicBezTo>
                <a:cubicBezTo>
                  <a:pt x="6945783" y="1075335"/>
                  <a:pt x="7201815" y="2576170"/>
                  <a:pt x="7344461" y="2576170"/>
                </a:cubicBezTo>
                <a:cubicBezTo>
                  <a:pt x="7487107" y="2576170"/>
                  <a:pt x="7506614" y="1075335"/>
                  <a:pt x="7644384" y="1076554"/>
                </a:cubicBezTo>
                <a:cubicBezTo>
                  <a:pt x="7782154" y="1077773"/>
                  <a:pt x="8171079" y="2583485"/>
                  <a:pt x="8171079" y="2583485"/>
                </a:cubicBezTo>
                <a:lnTo>
                  <a:pt x="8171079" y="2583485"/>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Freeform 52"/>
          <p:cNvSpPr/>
          <p:nvPr/>
        </p:nvSpPr>
        <p:spPr>
          <a:xfrm>
            <a:off x="1854161" y="3906838"/>
            <a:ext cx="3554589" cy="665162"/>
          </a:xfrm>
          <a:custGeom>
            <a:avLst/>
            <a:gdLst>
              <a:gd name="connsiteX0" fmla="*/ 0 w 8171079"/>
              <a:gd name="connsiteY0" fmla="*/ 2561539 h 2754173"/>
              <a:gd name="connsiteX1" fmla="*/ 446228 w 8171079"/>
              <a:gd name="connsiteY1" fmla="*/ 1061923 h 2754173"/>
              <a:gd name="connsiteX2" fmla="*/ 1046074 w 8171079"/>
              <a:gd name="connsiteY2" fmla="*/ 2568854 h 2754173"/>
              <a:gd name="connsiteX3" fmla="*/ 1419149 w 8171079"/>
              <a:gd name="connsiteY3" fmla="*/ 1069238 h 2754173"/>
              <a:gd name="connsiteX4" fmla="*/ 1909268 w 8171079"/>
              <a:gd name="connsiteY4" fmla="*/ 2568854 h 2754173"/>
              <a:gd name="connsiteX5" fmla="*/ 2296973 w 8171079"/>
              <a:gd name="connsiteY5" fmla="*/ 1076554 h 2754173"/>
              <a:gd name="connsiteX6" fmla="*/ 2874874 w 8171079"/>
              <a:gd name="connsiteY6" fmla="*/ 2590800 h 2754173"/>
              <a:gd name="connsiteX7" fmla="*/ 3182112 w 8171079"/>
              <a:gd name="connsiteY7" fmla="*/ 1069238 h 2754173"/>
              <a:gd name="connsiteX8" fmla="*/ 3752698 w 8171079"/>
              <a:gd name="connsiteY8" fmla="*/ 2576170 h 2754173"/>
              <a:gd name="connsiteX9" fmla="*/ 4081882 w 8171079"/>
              <a:gd name="connsiteY9" fmla="*/ 1219 h 2754173"/>
              <a:gd name="connsiteX10" fmla="*/ 4623207 w 8171079"/>
              <a:gd name="connsiteY10" fmla="*/ 2568854 h 2754173"/>
              <a:gd name="connsiteX11" fmla="*/ 4996282 w 8171079"/>
              <a:gd name="connsiteY11" fmla="*/ 1069238 h 2754173"/>
              <a:gd name="connsiteX12" fmla="*/ 5420564 w 8171079"/>
              <a:gd name="connsiteY12" fmla="*/ 2568854 h 2754173"/>
              <a:gd name="connsiteX13" fmla="*/ 5888736 w 8171079"/>
              <a:gd name="connsiteY13" fmla="*/ 1061923 h 2754173"/>
              <a:gd name="connsiteX14" fmla="*/ 6400800 w 8171079"/>
              <a:gd name="connsiteY14" fmla="*/ 2583485 h 2754173"/>
              <a:gd name="connsiteX15" fmla="*/ 6788506 w 8171079"/>
              <a:gd name="connsiteY15" fmla="*/ 1076554 h 2754173"/>
              <a:gd name="connsiteX16" fmla="*/ 7344461 w 8171079"/>
              <a:gd name="connsiteY16" fmla="*/ 2576170 h 2754173"/>
              <a:gd name="connsiteX17" fmla="*/ 7644384 w 8171079"/>
              <a:gd name="connsiteY17" fmla="*/ 1076554 h 2754173"/>
              <a:gd name="connsiteX18" fmla="*/ 8171079 w 8171079"/>
              <a:gd name="connsiteY18" fmla="*/ 2583485 h 2754173"/>
              <a:gd name="connsiteX19" fmla="*/ 8171079 w 8171079"/>
              <a:gd name="connsiteY19" fmla="*/ 2583485 h 275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1079" h="2754173">
                <a:moveTo>
                  <a:pt x="0" y="2561539"/>
                </a:moveTo>
                <a:cubicBezTo>
                  <a:pt x="135941" y="1811121"/>
                  <a:pt x="271882" y="1060704"/>
                  <a:pt x="446228" y="1061923"/>
                </a:cubicBezTo>
                <a:cubicBezTo>
                  <a:pt x="620574" y="1063142"/>
                  <a:pt x="883921" y="2567635"/>
                  <a:pt x="1046074" y="2568854"/>
                </a:cubicBezTo>
                <a:cubicBezTo>
                  <a:pt x="1208227" y="2570073"/>
                  <a:pt x="1275283" y="1069238"/>
                  <a:pt x="1419149" y="1069238"/>
                </a:cubicBezTo>
                <a:cubicBezTo>
                  <a:pt x="1563015" y="1069238"/>
                  <a:pt x="1762964" y="2567635"/>
                  <a:pt x="1909268" y="2568854"/>
                </a:cubicBezTo>
                <a:cubicBezTo>
                  <a:pt x="2055572" y="2570073"/>
                  <a:pt x="2136039" y="1072896"/>
                  <a:pt x="2296973" y="1076554"/>
                </a:cubicBezTo>
                <a:cubicBezTo>
                  <a:pt x="2457907" y="1080212"/>
                  <a:pt x="2727351" y="2592019"/>
                  <a:pt x="2874874" y="2590800"/>
                </a:cubicBezTo>
                <a:cubicBezTo>
                  <a:pt x="3022397" y="2589581"/>
                  <a:pt x="3035808" y="1071676"/>
                  <a:pt x="3182112" y="1069238"/>
                </a:cubicBezTo>
                <a:cubicBezTo>
                  <a:pt x="3328416" y="1066800"/>
                  <a:pt x="3602736" y="2754173"/>
                  <a:pt x="3752698" y="2576170"/>
                </a:cubicBezTo>
                <a:cubicBezTo>
                  <a:pt x="3902660" y="2398167"/>
                  <a:pt x="3936797" y="2438"/>
                  <a:pt x="4081882" y="1219"/>
                </a:cubicBezTo>
                <a:cubicBezTo>
                  <a:pt x="4226967" y="0"/>
                  <a:pt x="4470807" y="2390851"/>
                  <a:pt x="4623207" y="2568854"/>
                </a:cubicBezTo>
                <a:cubicBezTo>
                  <a:pt x="4775607" y="2746857"/>
                  <a:pt x="4863389" y="1069238"/>
                  <a:pt x="4996282" y="1069238"/>
                </a:cubicBezTo>
                <a:cubicBezTo>
                  <a:pt x="5129175" y="1069238"/>
                  <a:pt x="5271822" y="2570073"/>
                  <a:pt x="5420564" y="2568854"/>
                </a:cubicBezTo>
                <a:cubicBezTo>
                  <a:pt x="5569306" y="2567635"/>
                  <a:pt x="5725363" y="1059485"/>
                  <a:pt x="5888736" y="1061923"/>
                </a:cubicBezTo>
                <a:cubicBezTo>
                  <a:pt x="6052109" y="1064361"/>
                  <a:pt x="6250838" y="2581047"/>
                  <a:pt x="6400800" y="2583485"/>
                </a:cubicBezTo>
                <a:cubicBezTo>
                  <a:pt x="6550762" y="2585923"/>
                  <a:pt x="6631229" y="1077773"/>
                  <a:pt x="6788506" y="1076554"/>
                </a:cubicBezTo>
                <a:cubicBezTo>
                  <a:pt x="6945783" y="1075335"/>
                  <a:pt x="7201815" y="2576170"/>
                  <a:pt x="7344461" y="2576170"/>
                </a:cubicBezTo>
                <a:cubicBezTo>
                  <a:pt x="7487107" y="2576170"/>
                  <a:pt x="7506614" y="1075335"/>
                  <a:pt x="7644384" y="1076554"/>
                </a:cubicBezTo>
                <a:cubicBezTo>
                  <a:pt x="7782154" y="1077773"/>
                  <a:pt x="8171079" y="2583485"/>
                  <a:pt x="8171079" y="2583485"/>
                </a:cubicBezTo>
                <a:lnTo>
                  <a:pt x="8171079" y="2583485"/>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12641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65341"/>
                                        </p:tgtEl>
                                        <p:attrNameLst>
                                          <p:attrName>style.visibility</p:attrName>
                                        </p:attrNameLst>
                                      </p:cBhvr>
                                      <p:to>
                                        <p:strVal val="visible"/>
                                      </p:to>
                                    </p:set>
                                    <p:animEffect transition="in" filter="fade">
                                      <p:cBhvr>
                                        <p:cTn id="7" dur="500"/>
                                        <p:tgtEl>
                                          <p:spTgt spid="11653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5346"/>
                                        </p:tgtEl>
                                        <p:attrNameLst>
                                          <p:attrName>style.visibility</p:attrName>
                                        </p:attrNameLst>
                                      </p:cBhvr>
                                      <p:to>
                                        <p:strVal val="visible"/>
                                      </p:to>
                                    </p:set>
                                    <p:animEffect transition="in" filter="fade">
                                      <p:cBhvr>
                                        <p:cTn id="10" dur="500"/>
                                        <p:tgtEl>
                                          <p:spTgt spid="11653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65347"/>
                                        </p:tgtEl>
                                        <p:attrNameLst>
                                          <p:attrName>style.visibility</p:attrName>
                                        </p:attrNameLst>
                                      </p:cBhvr>
                                      <p:to>
                                        <p:strVal val="visible"/>
                                      </p:to>
                                    </p:set>
                                    <p:animEffect transition="in" filter="fade">
                                      <p:cBhvr>
                                        <p:cTn id="13" dur="500"/>
                                        <p:tgtEl>
                                          <p:spTgt spid="11653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65339"/>
                                        </p:tgtEl>
                                        <p:attrNameLst>
                                          <p:attrName>style.visibility</p:attrName>
                                        </p:attrNameLst>
                                      </p:cBhvr>
                                      <p:to>
                                        <p:strVal val="visible"/>
                                      </p:to>
                                    </p:set>
                                    <p:animEffect transition="in" filter="fade">
                                      <p:cBhvr>
                                        <p:cTn id="21" dur="500"/>
                                        <p:tgtEl>
                                          <p:spTgt spid="11653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65353"/>
                                        </p:tgtEl>
                                        <p:attrNameLst>
                                          <p:attrName>style.visibility</p:attrName>
                                        </p:attrNameLst>
                                      </p:cBhvr>
                                      <p:to>
                                        <p:strVal val="visible"/>
                                      </p:to>
                                    </p:set>
                                    <p:animEffect transition="in" filter="fade">
                                      <p:cBhvr>
                                        <p:cTn id="24" dur="500"/>
                                        <p:tgtEl>
                                          <p:spTgt spid="116535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65354"/>
                                        </p:tgtEl>
                                        <p:attrNameLst>
                                          <p:attrName>style.visibility</p:attrName>
                                        </p:attrNameLst>
                                      </p:cBhvr>
                                      <p:to>
                                        <p:strVal val="visible"/>
                                      </p:to>
                                    </p:set>
                                    <p:animEffect transition="in" filter="fade">
                                      <p:cBhvr>
                                        <p:cTn id="27" dur="500"/>
                                        <p:tgtEl>
                                          <p:spTgt spid="11653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65314"/>
                                        </p:tgtEl>
                                        <p:attrNameLst>
                                          <p:attrName>style.visibility</p:attrName>
                                        </p:attrNameLst>
                                      </p:cBhvr>
                                      <p:to>
                                        <p:strVal val="visible"/>
                                      </p:to>
                                    </p:set>
                                    <p:animEffect transition="in" filter="fade">
                                      <p:cBhvr>
                                        <p:cTn id="35" dur="500"/>
                                        <p:tgtEl>
                                          <p:spTgt spid="11653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65352"/>
                                        </p:tgtEl>
                                        <p:attrNameLst>
                                          <p:attrName>style.visibility</p:attrName>
                                        </p:attrNameLst>
                                      </p:cBhvr>
                                      <p:to>
                                        <p:strVal val="visible"/>
                                      </p:to>
                                    </p:set>
                                    <p:animEffect transition="in" filter="fade">
                                      <p:cBhvr>
                                        <p:cTn id="38" dur="500"/>
                                        <p:tgtEl>
                                          <p:spTgt spid="11653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65360"/>
                                        </p:tgtEl>
                                        <p:attrNameLst>
                                          <p:attrName>style.visibility</p:attrName>
                                        </p:attrNameLst>
                                      </p:cBhvr>
                                      <p:to>
                                        <p:strVal val="visible"/>
                                      </p:to>
                                    </p:set>
                                    <p:animEffect transition="in" filter="fade">
                                      <p:cBhvr>
                                        <p:cTn id="41" dur="500"/>
                                        <p:tgtEl>
                                          <p:spTgt spid="11653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65361"/>
                                        </p:tgtEl>
                                        <p:attrNameLst>
                                          <p:attrName>style.visibility</p:attrName>
                                        </p:attrNameLst>
                                      </p:cBhvr>
                                      <p:to>
                                        <p:strVal val="visible"/>
                                      </p:to>
                                    </p:set>
                                    <p:animEffect transition="in" filter="fade">
                                      <p:cBhvr>
                                        <p:cTn id="44" dur="500"/>
                                        <p:tgtEl>
                                          <p:spTgt spid="116536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65363"/>
                                        </p:tgtEl>
                                        <p:attrNameLst>
                                          <p:attrName>style.visibility</p:attrName>
                                        </p:attrNameLst>
                                      </p:cBhvr>
                                      <p:to>
                                        <p:strVal val="visible"/>
                                      </p:to>
                                    </p:set>
                                    <p:animEffect transition="in" filter="fade">
                                      <p:cBhvr>
                                        <p:cTn id="47" dur="500"/>
                                        <p:tgtEl>
                                          <p:spTgt spid="11653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65364"/>
                                        </p:tgtEl>
                                        <p:attrNameLst>
                                          <p:attrName>style.visibility</p:attrName>
                                        </p:attrNameLst>
                                      </p:cBhvr>
                                      <p:to>
                                        <p:strVal val="visible"/>
                                      </p:to>
                                    </p:set>
                                    <p:animEffect transition="in" filter="fade">
                                      <p:cBhvr>
                                        <p:cTn id="50" dur="500"/>
                                        <p:tgtEl>
                                          <p:spTgt spid="116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4" grpId="0" animBg="1"/>
      <p:bldP spid="1165339" grpId="0"/>
      <p:bldP spid="1165341" grpId="0"/>
      <p:bldP spid="1165346" grpId="0"/>
      <p:bldP spid="1165347" grpId="0"/>
      <p:bldP spid="1165352" grpId="0"/>
      <p:bldP spid="1165353" grpId="0"/>
      <p:bldP spid="1165354" grpId="0"/>
      <p:bldP spid="1165360" grpId="0" animBg="1"/>
      <p:bldP spid="1165361" grpId="0"/>
      <p:bldP spid="1165363" grpId="0"/>
      <p:bldP spid="1165364" grpId="0" animBg="1"/>
      <p:bldP spid="49" grpId="0" animBg="1"/>
      <p:bldP spid="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Line 2"/>
          <p:cNvSpPr>
            <a:spLocks noChangeShapeType="1"/>
          </p:cNvSpPr>
          <p:nvPr/>
        </p:nvSpPr>
        <p:spPr bwMode="auto">
          <a:xfrm>
            <a:off x="-23989" y="5103812"/>
            <a:ext cx="8064500" cy="0"/>
          </a:xfrm>
          <a:prstGeom prst="line">
            <a:avLst/>
          </a:prstGeom>
          <a:noFill/>
          <a:ln w="19050">
            <a:solidFill>
              <a:schemeClr val="tx1"/>
            </a:solidFill>
            <a:round/>
            <a:headEnd/>
            <a:tailEnd/>
          </a:ln>
          <a:effectLst/>
        </p:spPr>
        <p:txBody>
          <a:bodyPr/>
          <a:lstStyle/>
          <a:p>
            <a:endParaRPr lang="en-US"/>
          </a:p>
        </p:txBody>
      </p:sp>
      <p:grpSp>
        <p:nvGrpSpPr>
          <p:cNvPr id="1245187" name="Group 3"/>
          <p:cNvGrpSpPr>
            <a:grpSpLocks/>
          </p:cNvGrpSpPr>
          <p:nvPr/>
        </p:nvGrpSpPr>
        <p:grpSpPr bwMode="auto">
          <a:xfrm>
            <a:off x="39512" y="5076825"/>
            <a:ext cx="7775222" cy="87313"/>
            <a:chOff x="295" y="3217"/>
            <a:chExt cx="4898" cy="91"/>
          </a:xfrm>
        </p:grpSpPr>
        <p:sp>
          <p:nvSpPr>
            <p:cNvPr id="1245188" name="Line 4"/>
            <p:cNvSpPr>
              <a:spLocks noChangeShapeType="1"/>
            </p:cNvSpPr>
            <p:nvPr/>
          </p:nvSpPr>
          <p:spPr bwMode="auto">
            <a:xfrm>
              <a:off x="295" y="3217"/>
              <a:ext cx="0" cy="91"/>
            </a:xfrm>
            <a:prstGeom prst="line">
              <a:avLst/>
            </a:prstGeom>
            <a:noFill/>
            <a:ln w="19050">
              <a:solidFill>
                <a:schemeClr val="tx1"/>
              </a:solidFill>
              <a:round/>
              <a:headEnd/>
              <a:tailEnd/>
            </a:ln>
            <a:effectLst/>
          </p:spPr>
          <p:txBody>
            <a:bodyPr/>
            <a:lstStyle/>
            <a:p>
              <a:endParaRPr lang="en-US"/>
            </a:p>
          </p:txBody>
        </p:sp>
        <p:sp>
          <p:nvSpPr>
            <p:cNvPr id="1245189" name="Line 5"/>
            <p:cNvSpPr>
              <a:spLocks noChangeShapeType="1"/>
            </p:cNvSpPr>
            <p:nvPr/>
          </p:nvSpPr>
          <p:spPr bwMode="auto">
            <a:xfrm>
              <a:off x="567" y="3217"/>
              <a:ext cx="0" cy="91"/>
            </a:xfrm>
            <a:prstGeom prst="line">
              <a:avLst/>
            </a:prstGeom>
            <a:noFill/>
            <a:ln w="19050">
              <a:solidFill>
                <a:schemeClr val="tx1"/>
              </a:solidFill>
              <a:round/>
              <a:headEnd/>
              <a:tailEnd/>
            </a:ln>
            <a:effectLst/>
          </p:spPr>
          <p:txBody>
            <a:bodyPr/>
            <a:lstStyle/>
            <a:p>
              <a:endParaRPr lang="en-US"/>
            </a:p>
          </p:txBody>
        </p:sp>
        <p:sp>
          <p:nvSpPr>
            <p:cNvPr id="1245190" name="Line 6"/>
            <p:cNvSpPr>
              <a:spLocks noChangeShapeType="1"/>
            </p:cNvSpPr>
            <p:nvPr/>
          </p:nvSpPr>
          <p:spPr bwMode="auto">
            <a:xfrm>
              <a:off x="839" y="3217"/>
              <a:ext cx="0" cy="91"/>
            </a:xfrm>
            <a:prstGeom prst="line">
              <a:avLst/>
            </a:prstGeom>
            <a:noFill/>
            <a:ln w="19050">
              <a:solidFill>
                <a:schemeClr val="tx1"/>
              </a:solidFill>
              <a:round/>
              <a:headEnd/>
              <a:tailEnd/>
            </a:ln>
            <a:effectLst/>
          </p:spPr>
          <p:txBody>
            <a:bodyPr/>
            <a:lstStyle/>
            <a:p>
              <a:endParaRPr lang="en-US"/>
            </a:p>
          </p:txBody>
        </p:sp>
        <p:sp>
          <p:nvSpPr>
            <p:cNvPr id="1245191" name="Line 7"/>
            <p:cNvSpPr>
              <a:spLocks noChangeShapeType="1"/>
            </p:cNvSpPr>
            <p:nvPr/>
          </p:nvSpPr>
          <p:spPr bwMode="auto">
            <a:xfrm>
              <a:off x="1111" y="3217"/>
              <a:ext cx="0" cy="91"/>
            </a:xfrm>
            <a:prstGeom prst="line">
              <a:avLst/>
            </a:prstGeom>
            <a:noFill/>
            <a:ln w="19050">
              <a:solidFill>
                <a:schemeClr val="tx1"/>
              </a:solidFill>
              <a:round/>
              <a:headEnd/>
              <a:tailEnd/>
            </a:ln>
            <a:effectLst/>
          </p:spPr>
          <p:txBody>
            <a:bodyPr/>
            <a:lstStyle/>
            <a:p>
              <a:endParaRPr lang="en-US"/>
            </a:p>
          </p:txBody>
        </p:sp>
        <p:sp>
          <p:nvSpPr>
            <p:cNvPr id="1245192" name="Line 8"/>
            <p:cNvSpPr>
              <a:spLocks noChangeShapeType="1"/>
            </p:cNvSpPr>
            <p:nvPr/>
          </p:nvSpPr>
          <p:spPr bwMode="auto">
            <a:xfrm>
              <a:off x="1383" y="3217"/>
              <a:ext cx="0" cy="91"/>
            </a:xfrm>
            <a:prstGeom prst="line">
              <a:avLst/>
            </a:prstGeom>
            <a:noFill/>
            <a:ln w="19050">
              <a:solidFill>
                <a:schemeClr val="tx1"/>
              </a:solidFill>
              <a:round/>
              <a:headEnd/>
              <a:tailEnd/>
            </a:ln>
            <a:effectLst/>
          </p:spPr>
          <p:txBody>
            <a:bodyPr/>
            <a:lstStyle/>
            <a:p>
              <a:endParaRPr lang="en-US"/>
            </a:p>
          </p:txBody>
        </p:sp>
        <p:sp>
          <p:nvSpPr>
            <p:cNvPr id="1245193" name="Line 9"/>
            <p:cNvSpPr>
              <a:spLocks noChangeShapeType="1"/>
            </p:cNvSpPr>
            <p:nvPr/>
          </p:nvSpPr>
          <p:spPr bwMode="auto">
            <a:xfrm>
              <a:off x="1655" y="3217"/>
              <a:ext cx="0" cy="91"/>
            </a:xfrm>
            <a:prstGeom prst="line">
              <a:avLst/>
            </a:prstGeom>
            <a:noFill/>
            <a:ln w="19050">
              <a:solidFill>
                <a:schemeClr val="tx1"/>
              </a:solidFill>
              <a:round/>
              <a:headEnd/>
              <a:tailEnd/>
            </a:ln>
            <a:effectLst/>
          </p:spPr>
          <p:txBody>
            <a:bodyPr/>
            <a:lstStyle/>
            <a:p>
              <a:endParaRPr lang="en-US"/>
            </a:p>
          </p:txBody>
        </p:sp>
        <p:sp>
          <p:nvSpPr>
            <p:cNvPr id="1245194" name="Line 10"/>
            <p:cNvSpPr>
              <a:spLocks noChangeShapeType="1"/>
            </p:cNvSpPr>
            <p:nvPr/>
          </p:nvSpPr>
          <p:spPr bwMode="auto">
            <a:xfrm>
              <a:off x="1927" y="3217"/>
              <a:ext cx="0" cy="91"/>
            </a:xfrm>
            <a:prstGeom prst="line">
              <a:avLst/>
            </a:prstGeom>
            <a:noFill/>
            <a:ln w="19050">
              <a:solidFill>
                <a:schemeClr val="tx1"/>
              </a:solidFill>
              <a:round/>
              <a:headEnd/>
              <a:tailEnd/>
            </a:ln>
            <a:effectLst/>
          </p:spPr>
          <p:txBody>
            <a:bodyPr/>
            <a:lstStyle/>
            <a:p>
              <a:endParaRPr lang="en-US"/>
            </a:p>
          </p:txBody>
        </p:sp>
        <p:sp>
          <p:nvSpPr>
            <p:cNvPr id="1245195" name="Line 11"/>
            <p:cNvSpPr>
              <a:spLocks noChangeShapeType="1"/>
            </p:cNvSpPr>
            <p:nvPr/>
          </p:nvSpPr>
          <p:spPr bwMode="auto">
            <a:xfrm>
              <a:off x="2200" y="3217"/>
              <a:ext cx="0" cy="91"/>
            </a:xfrm>
            <a:prstGeom prst="line">
              <a:avLst/>
            </a:prstGeom>
            <a:noFill/>
            <a:ln w="19050">
              <a:solidFill>
                <a:schemeClr val="tx1"/>
              </a:solidFill>
              <a:round/>
              <a:headEnd/>
              <a:tailEnd/>
            </a:ln>
            <a:effectLst/>
          </p:spPr>
          <p:txBody>
            <a:bodyPr/>
            <a:lstStyle/>
            <a:p>
              <a:endParaRPr lang="en-US"/>
            </a:p>
          </p:txBody>
        </p:sp>
        <p:sp>
          <p:nvSpPr>
            <p:cNvPr id="1245196" name="Line 12"/>
            <p:cNvSpPr>
              <a:spLocks noChangeShapeType="1"/>
            </p:cNvSpPr>
            <p:nvPr/>
          </p:nvSpPr>
          <p:spPr bwMode="auto">
            <a:xfrm>
              <a:off x="2472" y="3217"/>
              <a:ext cx="0" cy="91"/>
            </a:xfrm>
            <a:prstGeom prst="line">
              <a:avLst/>
            </a:prstGeom>
            <a:noFill/>
            <a:ln w="19050">
              <a:solidFill>
                <a:schemeClr val="tx1"/>
              </a:solidFill>
              <a:round/>
              <a:headEnd/>
              <a:tailEnd/>
            </a:ln>
            <a:effectLst/>
          </p:spPr>
          <p:txBody>
            <a:bodyPr/>
            <a:lstStyle/>
            <a:p>
              <a:endParaRPr lang="en-US"/>
            </a:p>
          </p:txBody>
        </p:sp>
        <p:sp>
          <p:nvSpPr>
            <p:cNvPr id="1245197" name="Line 13"/>
            <p:cNvSpPr>
              <a:spLocks noChangeShapeType="1"/>
            </p:cNvSpPr>
            <p:nvPr/>
          </p:nvSpPr>
          <p:spPr bwMode="auto">
            <a:xfrm>
              <a:off x="2744" y="3217"/>
              <a:ext cx="0" cy="91"/>
            </a:xfrm>
            <a:prstGeom prst="line">
              <a:avLst/>
            </a:prstGeom>
            <a:noFill/>
            <a:ln w="19050">
              <a:solidFill>
                <a:schemeClr val="tx1"/>
              </a:solidFill>
              <a:round/>
              <a:headEnd/>
              <a:tailEnd/>
            </a:ln>
            <a:effectLst/>
          </p:spPr>
          <p:txBody>
            <a:bodyPr/>
            <a:lstStyle/>
            <a:p>
              <a:endParaRPr lang="en-US"/>
            </a:p>
          </p:txBody>
        </p:sp>
        <p:sp>
          <p:nvSpPr>
            <p:cNvPr id="1245198" name="Line 14"/>
            <p:cNvSpPr>
              <a:spLocks noChangeShapeType="1"/>
            </p:cNvSpPr>
            <p:nvPr/>
          </p:nvSpPr>
          <p:spPr bwMode="auto">
            <a:xfrm>
              <a:off x="3016" y="3217"/>
              <a:ext cx="0" cy="91"/>
            </a:xfrm>
            <a:prstGeom prst="line">
              <a:avLst/>
            </a:prstGeom>
            <a:noFill/>
            <a:ln w="19050">
              <a:solidFill>
                <a:schemeClr val="tx1"/>
              </a:solidFill>
              <a:round/>
              <a:headEnd/>
              <a:tailEnd/>
            </a:ln>
            <a:effectLst/>
          </p:spPr>
          <p:txBody>
            <a:bodyPr/>
            <a:lstStyle/>
            <a:p>
              <a:endParaRPr lang="en-US"/>
            </a:p>
          </p:txBody>
        </p:sp>
        <p:sp>
          <p:nvSpPr>
            <p:cNvPr id="1245199" name="Line 15"/>
            <p:cNvSpPr>
              <a:spLocks noChangeShapeType="1"/>
            </p:cNvSpPr>
            <p:nvPr/>
          </p:nvSpPr>
          <p:spPr bwMode="auto">
            <a:xfrm>
              <a:off x="3288" y="3217"/>
              <a:ext cx="0" cy="91"/>
            </a:xfrm>
            <a:prstGeom prst="line">
              <a:avLst/>
            </a:prstGeom>
            <a:noFill/>
            <a:ln w="19050">
              <a:solidFill>
                <a:schemeClr val="tx1"/>
              </a:solidFill>
              <a:round/>
              <a:headEnd/>
              <a:tailEnd/>
            </a:ln>
            <a:effectLst/>
          </p:spPr>
          <p:txBody>
            <a:bodyPr/>
            <a:lstStyle/>
            <a:p>
              <a:endParaRPr lang="en-US"/>
            </a:p>
          </p:txBody>
        </p:sp>
        <p:sp>
          <p:nvSpPr>
            <p:cNvPr id="1245200" name="Line 16"/>
            <p:cNvSpPr>
              <a:spLocks noChangeShapeType="1"/>
            </p:cNvSpPr>
            <p:nvPr/>
          </p:nvSpPr>
          <p:spPr bwMode="auto">
            <a:xfrm>
              <a:off x="3560" y="3217"/>
              <a:ext cx="0" cy="91"/>
            </a:xfrm>
            <a:prstGeom prst="line">
              <a:avLst/>
            </a:prstGeom>
            <a:noFill/>
            <a:ln w="19050">
              <a:solidFill>
                <a:schemeClr val="tx1"/>
              </a:solidFill>
              <a:round/>
              <a:headEnd/>
              <a:tailEnd/>
            </a:ln>
            <a:effectLst/>
          </p:spPr>
          <p:txBody>
            <a:bodyPr/>
            <a:lstStyle/>
            <a:p>
              <a:endParaRPr lang="en-US"/>
            </a:p>
          </p:txBody>
        </p:sp>
        <p:sp>
          <p:nvSpPr>
            <p:cNvPr id="1245201" name="Line 17"/>
            <p:cNvSpPr>
              <a:spLocks noChangeShapeType="1"/>
            </p:cNvSpPr>
            <p:nvPr/>
          </p:nvSpPr>
          <p:spPr bwMode="auto">
            <a:xfrm>
              <a:off x="3833" y="3217"/>
              <a:ext cx="0" cy="91"/>
            </a:xfrm>
            <a:prstGeom prst="line">
              <a:avLst/>
            </a:prstGeom>
            <a:noFill/>
            <a:ln w="19050">
              <a:solidFill>
                <a:schemeClr val="tx1"/>
              </a:solidFill>
              <a:round/>
              <a:headEnd/>
              <a:tailEnd/>
            </a:ln>
            <a:effectLst/>
          </p:spPr>
          <p:txBody>
            <a:bodyPr/>
            <a:lstStyle/>
            <a:p>
              <a:endParaRPr lang="en-US"/>
            </a:p>
          </p:txBody>
        </p:sp>
        <p:sp>
          <p:nvSpPr>
            <p:cNvPr id="1245202" name="Line 18"/>
            <p:cNvSpPr>
              <a:spLocks noChangeShapeType="1"/>
            </p:cNvSpPr>
            <p:nvPr/>
          </p:nvSpPr>
          <p:spPr bwMode="auto">
            <a:xfrm>
              <a:off x="4105" y="3217"/>
              <a:ext cx="0" cy="91"/>
            </a:xfrm>
            <a:prstGeom prst="line">
              <a:avLst/>
            </a:prstGeom>
            <a:noFill/>
            <a:ln w="19050">
              <a:solidFill>
                <a:schemeClr val="tx1"/>
              </a:solidFill>
              <a:round/>
              <a:headEnd/>
              <a:tailEnd/>
            </a:ln>
            <a:effectLst/>
          </p:spPr>
          <p:txBody>
            <a:bodyPr/>
            <a:lstStyle/>
            <a:p>
              <a:endParaRPr lang="en-US"/>
            </a:p>
          </p:txBody>
        </p:sp>
        <p:sp>
          <p:nvSpPr>
            <p:cNvPr id="1245203" name="Line 19"/>
            <p:cNvSpPr>
              <a:spLocks noChangeShapeType="1"/>
            </p:cNvSpPr>
            <p:nvPr/>
          </p:nvSpPr>
          <p:spPr bwMode="auto">
            <a:xfrm>
              <a:off x="4377" y="3217"/>
              <a:ext cx="0" cy="91"/>
            </a:xfrm>
            <a:prstGeom prst="line">
              <a:avLst/>
            </a:prstGeom>
            <a:noFill/>
            <a:ln w="19050">
              <a:solidFill>
                <a:schemeClr val="tx1"/>
              </a:solidFill>
              <a:round/>
              <a:headEnd/>
              <a:tailEnd/>
            </a:ln>
            <a:effectLst/>
          </p:spPr>
          <p:txBody>
            <a:bodyPr/>
            <a:lstStyle/>
            <a:p>
              <a:endParaRPr lang="en-US"/>
            </a:p>
          </p:txBody>
        </p:sp>
        <p:sp>
          <p:nvSpPr>
            <p:cNvPr id="1245204" name="Line 20"/>
            <p:cNvSpPr>
              <a:spLocks noChangeShapeType="1"/>
            </p:cNvSpPr>
            <p:nvPr/>
          </p:nvSpPr>
          <p:spPr bwMode="auto">
            <a:xfrm>
              <a:off x="4649" y="3217"/>
              <a:ext cx="0" cy="91"/>
            </a:xfrm>
            <a:prstGeom prst="line">
              <a:avLst/>
            </a:prstGeom>
            <a:noFill/>
            <a:ln w="19050">
              <a:solidFill>
                <a:schemeClr val="tx1"/>
              </a:solidFill>
              <a:round/>
              <a:headEnd/>
              <a:tailEnd/>
            </a:ln>
            <a:effectLst/>
          </p:spPr>
          <p:txBody>
            <a:bodyPr/>
            <a:lstStyle/>
            <a:p>
              <a:endParaRPr lang="en-US"/>
            </a:p>
          </p:txBody>
        </p:sp>
        <p:sp>
          <p:nvSpPr>
            <p:cNvPr id="1245205" name="Line 21"/>
            <p:cNvSpPr>
              <a:spLocks noChangeShapeType="1"/>
            </p:cNvSpPr>
            <p:nvPr/>
          </p:nvSpPr>
          <p:spPr bwMode="auto">
            <a:xfrm>
              <a:off x="4921" y="3217"/>
              <a:ext cx="0" cy="91"/>
            </a:xfrm>
            <a:prstGeom prst="line">
              <a:avLst/>
            </a:prstGeom>
            <a:noFill/>
            <a:ln w="19050">
              <a:solidFill>
                <a:schemeClr val="tx1"/>
              </a:solidFill>
              <a:round/>
              <a:headEnd/>
              <a:tailEnd/>
            </a:ln>
            <a:effectLst/>
          </p:spPr>
          <p:txBody>
            <a:bodyPr/>
            <a:lstStyle/>
            <a:p>
              <a:endParaRPr lang="en-US"/>
            </a:p>
          </p:txBody>
        </p:sp>
        <p:sp>
          <p:nvSpPr>
            <p:cNvPr id="1245206" name="Line 22"/>
            <p:cNvSpPr>
              <a:spLocks noChangeShapeType="1"/>
            </p:cNvSpPr>
            <p:nvPr/>
          </p:nvSpPr>
          <p:spPr bwMode="auto">
            <a:xfrm>
              <a:off x="5193" y="3217"/>
              <a:ext cx="0" cy="91"/>
            </a:xfrm>
            <a:prstGeom prst="line">
              <a:avLst/>
            </a:prstGeom>
            <a:noFill/>
            <a:ln w="19050">
              <a:solidFill>
                <a:schemeClr val="tx1"/>
              </a:solidFill>
              <a:round/>
              <a:headEnd/>
              <a:tailEnd/>
            </a:ln>
            <a:effectLst/>
          </p:spPr>
          <p:txBody>
            <a:bodyPr/>
            <a:lstStyle/>
            <a:p>
              <a:endParaRPr lang="en-US"/>
            </a:p>
          </p:txBody>
        </p:sp>
      </p:grpSp>
      <p:sp>
        <p:nvSpPr>
          <p:cNvPr id="1245210" name="Text Box 26"/>
          <p:cNvSpPr txBox="1">
            <a:spLocks noChangeArrowheads="1"/>
          </p:cNvSpPr>
          <p:nvPr/>
        </p:nvSpPr>
        <p:spPr bwMode="auto">
          <a:xfrm>
            <a:off x="-11289" y="4124325"/>
            <a:ext cx="1151467" cy="339725"/>
          </a:xfrm>
          <a:prstGeom prst="rect">
            <a:avLst/>
          </a:prstGeom>
          <a:noFill/>
          <a:ln w="9525">
            <a:noFill/>
            <a:miter lim="800000"/>
            <a:headEnd/>
            <a:tailEnd/>
          </a:ln>
          <a:effectLst/>
        </p:spPr>
        <p:txBody>
          <a:bodyPr>
            <a:spAutoFit/>
          </a:bodyPr>
          <a:lstStyle/>
          <a:p>
            <a:pPr eaLnBrk="1" hangingPunct="1">
              <a:lnSpc>
                <a:spcPct val="90000"/>
              </a:lnSpc>
            </a:pPr>
            <a:r>
              <a:rPr lang="en-GB" b="1" dirty="0">
                <a:solidFill>
                  <a:schemeClr val="accent5">
                    <a:lumMod val="75000"/>
                  </a:schemeClr>
                </a:solidFill>
                <a:latin typeface="Arial" charset="0"/>
              </a:rPr>
              <a:t>Early</a:t>
            </a:r>
            <a:endParaRPr lang="en-US" b="1" dirty="0">
              <a:solidFill>
                <a:schemeClr val="accent5">
                  <a:lumMod val="75000"/>
                </a:schemeClr>
              </a:solidFill>
              <a:latin typeface="Arial" charset="0"/>
            </a:endParaRPr>
          </a:p>
        </p:txBody>
      </p:sp>
      <p:sp>
        <p:nvSpPr>
          <p:cNvPr id="1245211" name="Text Box 27"/>
          <p:cNvSpPr txBox="1">
            <a:spLocks noChangeArrowheads="1"/>
          </p:cNvSpPr>
          <p:nvPr/>
        </p:nvSpPr>
        <p:spPr bwMode="auto">
          <a:xfrm>
            <a:off x="692151" y="3057525"/>
            <a:ext cx="1113366" cy="339725"/>
          </a:xfrm>
          <a:prstGeom prst="rect">
            <a:avLst/>
          </a:prstGeom>
          <a:noFill/>
          <a:ln w="9525">
            <a:noFill/>
            <a:miter lim="800000"/>
            <a:headEnd/>
            <a:tailEnd/>
          </a:ln>
          <a:effectLst/>
        </p:spPr>
        <p:txBody>
          <a:bodyPr>
            <a:spAutoFit/>
          </a:bodyPr>
          <a:lstStyle/>
          <a:p>
            <a:pPr eaLnBrk="1" hangingPunct="1">
              <a:lnSpc>
                <a:spcPct val="90000"/>
              </a:lnSpc>
            </a:pPr>
            <a:r>
              <a:rPr lang="en-GB" b="1" dirty="0" smtClean="0">
                <a:solidFill>
                  <a:schemeClr val="accent5">
                    <a:lumMod val="75000"/>
                  </a:schemeClr>
                </a:solidFill>
                <a:latin typeface="Arial" charset="0"/>
              </a:rPr>
              <a:t>Mean</a:t>
            </a:r>
            <a:endParaRPr lang="en-US" b="1" dirty="0">
              <a:solidFill>
                <a:schemeClr val="accent5">
                  <a:lumMod val="75000"/>
                </a:schemeClr>
              </a:solidFill>
              <a:latin typeface="Arial" charset="0"/>
            </a:endParaRPr>
          </a:p>
        </p:txBody>
      </p:sp>
      <p:sp>
        <p:nvSpPr>
          <p:cNvPr id="1245212" name="Text Box 28"/>
          <p:cNvSpPr txBox="1">
            <a:spLocks noChangeArrowheads="1"/>
          </p:cNvSpPr>
          <p:nvPr/>
        </p:nvSpPr>
        <p:spPr bwMode="auto">
          <a:xfrm>
            <a:off x="1271411" y="2066925"/>
            <a:ext cx="1042811" cy="339725"/>
          </a:xfrm>
          <a:prstGeom prst="rect">
            <a:avLst/>
          </a:prstGeom>
          <a:noFill/>
          <a:ln w="9525">
            <a:noFill/>
            <a:miter lim="800000"/>
            <a:headEnd/>
            <a:tailEnd/>
          </a:ln>
          <a:effectLst/>
        </p:spPr>
        <p:txBody>
          <a:bodyPr>
            <a:spAutoFit/>
          </a:bodyPr>
          <a:lstStyle/>
          <a:p>
            <a:pPr eaLnBrk="1" hangingPunct="1">
              <a:lnSpc>
                <a:spcPct val="90000"/>
              </a:lnSpc>
            </a:pPr>
            <a:r>
              <a:rPr lang="en-GB" b="1" dirty="0">
                <a:solidFill>
                  <a:schemeClr val="accent5">
                    <a:lumMod val="75000"/>
                  </a:schemeClr>
                </a:solidFill>
                <a:latin typeface="Arial" charset="0"/>
              </a:rPr>
              <a:t>Late</a:t>
            </a:r>
            <a:endParaRPr lang="en-US" b="1" dirty="0">
              <a:solidFill>
                <a:schemeClr val="accent5">
                  <a:lumMod val="75000"/>
                </a:schemeClr>
              </a:solidFill>
              <a:latin typeface="Arial" charset="0"/>
            </a:endParaRPr>
          </a:p>
        </p:txBody>
      </p:sp>
      <p:sp>
        <p:nvSpPr>
          <p:cNvPr id="1245213" name="Rectangle 29"/>
          <p:cNvSpPr>
            <a:spLocks noChangeArrowheads="1"/>
          </p:cNvSpPr>
          <p:nvPr/>
        </p:nvSpPr>
        <p:spPr bwMode="auto">
          <a:xfrm>
            <a:off x="4698882" y="1308080"/>
            <a:ext cx="2082918" cy="3416320"/>
          </a:xfrm>
          <a:prstGeom prst="rect">
            <a:avLst/>
          </a:prstGeom>
          <a:noFill/>
          <a:ln w="9525">
            <a:noFill/>
            <a:miter lim="800000"/>
            <a:headEnd/>
            <a:tailEnd/>
          </a:ln>
          <a:effectLst/>
        </p:spPr>
        <p:txBody>
          <a:bodyPr wrap="square">
            <a:spAutoFit/>
          </a:bodyPr>
          <a:lstStyle/>
          <a:p>
            <a:pPr algn="ctr">
              <a:tabLst>
                <a:tab pos="2293938" algn="l"/>
              </a:tabLst>
            </a:pPr>
            <a:r>
              <a:rPr lang="pt-BR" sz="2400" b="1" dirty="0" smtClean="0">
                <a:solidFill>
                  <a:schemeClr val="accent5">
                    <a:lumMod val="75000"/>
                  </a:schemeClr>
                </a:solidFill>
                <a:latin typeface="Arial" charset="0"/>
              </a:rPr>
              <a:t>Stroke</a:t>
            </a:r>
          </a:p>
          <a:p>
            <a:pPr algn="ctr">
              <a:tabLst>
                <a:tab pos="2293938" algn="l"/>
              </a:tabLst>
            </a:pPr>
            <a:endParaRPr lang="pt-BR" sz="2400" b="1" dirty="0">
              <a:solidFill>
                <a:schemeClr val="accent5">
                  <a:lumMod val="75000"/>
                </a:schemeClr>
              </a:solidFill>
              <a:latin typeface="Arial" charset="0"/>
            </a:endParaRPr>
          </a:p>
          <a:p>
            <a:pPr algn="ctr">
              <a:tabLst>
                <a:tab pos="2293938" algn="l"/>
              </a:tabLst>
            </a:pPr>
            <a:r>
              <a:rPr lang="pt-BR" sz="2400" b="1" dirty="0" smtClean="0">
                <a:solidFill>
                  <a:schemeClr val="accent5">
                    <a:lumMod val="75000"/>
                  </a:schemeClr>
                </a:solidFill>
                <a:latin typeface="Arial" charset="0"/>
              </a:rPr>
              <a:t>2.6 (1.1-6.3)</a:t>
            </a:r>
            <a:endParaRPr lang="en-US" sz="2400" b="1" dirty="0">
              <a:solidFill>
                <a:schemeClr val="accent5">
                  <a:lumMod val="75000"/>
                </a:schemeClr>
              </a:solidFill>
              <a:latin typeface="Arial" charset="0"/>
            </a:endParaRPr>
          </a:p>
          <a:p>
            <a:pPr algn="ctr">
              <a:tabLst>
                <a:tab pos="2293938" algn="l"/>
              </a:tabLst>
            </a:pPr>
            <a:endParaRPr lang="en-US" sz="2400" b="1" dirty="0">
              <a:solidFill>
                <a:schemeClr val="accent5">
                  <a:lumMod val="75000"/>
                </a:schemeClr>
              </a:solidFill>
              <a:latin typeface="Arial" charset="0"/>
            </a:endParaRPr>
          </a:p>
          <a:p>
            <a:pPr algn="ctr">
              <a:tabLst>
                <a:tab pos="2293938" algn="l"/>
              </a:tabLst>
            </a:pPr>
            <a:endParaRPr lang="en-US" sz="2400" b="1" dirty="0">
              <a:solidFill>
                <a:schemeClr val="accent5">
                  <a:lumMod val="75000"/>
                </a:schemeClr>
              </a:solidFill>
              <a:latin typeface="Arial" charset="0"/>
            </a:endParaRPr>
          </a:p>
          <a:p>
            <a:pPr algn="ctr">
              <a:tabLst>
                <a:tab pos="2293938" algn="l"/>
              </a:tabLst>
            </a:pPr>
            <a:r>
              <a:rPr lang="pt-BR" sz="2400" b="1" dirty="0" smtClean="0">
                <a:solidFill>
                  <a:schemeClr val="accent5">
                    <a:lumMod val="75000"/>
                  </a:schemeClr>
                </a:solidFill>
                <a:latin typeface="Arial" charset="0"/>
              </a:rPr>
              <a:t>1.0</a:t>
            </a:r>
            <a:endParaRPr lang="pt-BR" sz="2400" b="1" dirty="0">
              <a:solidFill>
                <a:schemeClr val="accent5">
                  <a:lumMod val="75000"/>
                </a:schemeClr>
              </a:solidFill>
              <a:latin typeface="Arial" charset="0"/>
            </a:endParaRPr>
          </a:p>
          <a:p>
            <a:pPr algn="ctr">
              <a:tabLst>
                <a:tab pos="2293938" algn="l"/>
              </a:tabLst>
            </a:pPr>
            <a:endParaRPr lang="pt-BR" sz="2400" b="1" dirty="0">
              <a:solidFill>
                <a:schemeClr val="accent5">
                  <a:lumMod val="75000"/>
                </a:schemeClr>
              </a:solidFill>
              <a:latin typeface="Arial" charset="0"/>
            </a:endParaRPr>
          </a:p>
          <a:p>
            <a:pPr algn="ctr">
              <a:tabLst>
                <a:tab pos="2293938" algn="l"/>
              </a:tabLst>
            </a:pPr>
            <a:endParaRPr lang="pt-BR" sz="2400" b="1" dirty="0">
              <a:solidFill>
                <a:schemeClr val="accent5">
                  <a:lumMod val="75000"/>
                </a:schemeClr>
              </a:solidFill>
              <a:latin typeface="Arial" charset="0"/>
            </a:endParaRPr>
          </a:p>
          <a:p>
            <a:pPr algn="ctr">
              <a:tabLst>
                <a:tab pos="2293938" algn="l"/>
              </a:tabLst>
            </a:pPr>
            <a:r>
              <a:rPr lang="pt-BR" sz="2400" b="1" dirty="0" smtClean="0">
                <a:solidFill>
                  <a:schemeClr val="accent5">
                    <a:lumMod val="75000"/>
                  </a:schemeClr>
                </a:solidFill>
                <a:latin typeface="Arial" charset="0"/>
              </a:rPr>
              <a:t>2.3 </a:t>
            </a:r>
            <a:r>
              <a:rPr lang="pt-BR" sz="2400" b="1" dirty="0">
                <a:solidFill>
                  <a:schemeClr val="accent5">
                    <a:lumMod val="75000"/>
                  </a:schemeClr>
                </a:solidFill>
                <a:latin typeface="Arial" charset="0"/>
              </a:rPr>
              <a:t>(</a:t>
            </a:r>
            <a:r>
              <a:rPr lang="pt-BR" sz="2400" b="1" dirty="0" smtClean="0">
                <a:solidFill>
                  <a:schemeClr val="accent5">
                    <a:lumMod val="75000"/>
                  </a:schemeClr>
                </a:solidFill>
                <a:latin typeface="Arial" charset="0"/>
              </a:rPr>
              <a:t>0.95-5.4)</a:t>
            </a:r>
            <a:endParaRPr lang="en-US" sz="2400" b="1" dirty="0">
              <a:solidFill>
                <a:schemeClr val="accent5">
                  <a:lumMod val="75000"/>
                </a:schemeClr>
              </a:solidFill>
              <a:latin typeface="Arial" charset="0"/>
            </a:endParaRPr>
          </a:p>
        </p:txBody>
      </p:sp>
      <p:sp>
        <p:nvSpPr>
          <p:cNvPr id="1245216" name="Line 32"/>
          <p:cNvSpPr>
            <a:spLocks noChangeShapeType="1"/>
          </p:cNvSpPr>
          <p:nvPr/>
        </p:nvSpPr>
        <p:spPr bwMode="auto">
          <a:xfrm>
            <a:off x="3498085" y="5106987"/>
            <a:ext cx="0" cy="457200"/>
          </a:xfrm>
          <a:prstGeom prst="line">
            <a:avLst/>
          </a:prstGeom>
          <a:noFill/>
          <a:ln w="57150">
            <a:solidFill>
              <a:schemeClr val="tx1"/>
            </a:solidFill>
            <a:round/>
            <a:headEnd/>
            <a:tailEnd/>
          </a:ln>
          <a:effectLst/>
        </p:spPr>
        <p:txBody>
          <a:bodyPr/>
          <a:lstStyle/>
          <a:p>
            <a:endParaRPr lang="en-US"/>
          </a:p>
        </p:txBody>
      </p:sp>
      <p:sp>
        <p:nvSpPr>
          <p:cNvPr id="1245217" name="Rectangle 33"/>
          <p:cNvSpPr>
            <a:spLocks noChangeArrowheads="1"/>
          </p:cNvSpPr>
          <p:nvPr/>
        </p:nvSpPr>
        <p:spPr bwMode="auto">
          <a:xfrm>
            <a:off x="3485386" y="5349875"/>
            <a:ext cx="992579" cy="369332"/>
          </a:xfrm>
          <a:prstGeom prst="rect">
            <a:avLst/>
          </a:prstGeom>
          <a:noFill/>
          <a:ln w="9525">
            <a:noFill/>
            <a:miter lim="800000"/>
            <a:headEnd/>
            <a:tailEnd/>
          </a:ln>
          <a:effectLst/>
        </p:spPr>
        <p:txBody>
          <a:bodyPr wrap="none">
            <a:spAutoFit/>
          </a:bodyPr>
          <a:lstStyle/>
          <a:p>
            <a:r>
              <a:rPr lang="en-US" b="1" dirty="0">
                <a:latin typeface="Arial" charset="0"/>
              </a:rPr>
              <a:t>3:50PM</a:t>
            </a:r>
          </a:p>
        </p:txBody>
      </p:sp>
      <p:sp>
        <p:nvSpPr>
          <p:cNvPr id="1245218" name="Line 34"/>
          <p:cNvSpPr>
            <a:spLocks noChangeShapeType="1"/>
          </p:cNvSpPr>
          <p:nvPr/>
        </p:nvSpPr>
        <p:spPr bwMode="auto">
          <a:xfrm>
            <a:off x="1965619" y="5108574"/>
            <a:ext cx="0" cy="457200"/>
          </a:xfrm>
          <a:prstGeom prst="line">
            <a:avLst/>
          </a:prstGeom>
          <a:noFill/>
          <a:ln w="57150">
            <a:solidFill>
              <a:schemeClr val="tx1"/>
            </a:solidFill>
            <a:round/>
            <a:headEnd/>
            <a:tailEnd/>
          </a:ln>
          <a:effectLst/>
        </p:spPr>
        <p:txBody>
          <a:bodyPr/>
          <a:lstStyle/>
          <a:p>
            <a:endParaRPr lang="en-US"/>
          </a:p>
        </p:txBody>
      </p:sp>
      <p:sp>
        <p:nvSpPr>
          <p:cNvPr id="1245219" name="Text Box 35"/>
          <p:cNvSpPr txBox="1">
            <a:spLocks noChangeArrowheads="1"/>
          </p:cNvSpPr>
          <p:nvPr/>
        </p:nvSpPr>
        <p:spPr bwMode="auto">
          <a:xfrm>
            <a:off x="990600" y="5380037"/>
            <a:ext cx="992579" cy="369332"/>
          </a:xfrm>
          <a:prstGeom prst="rect">
            <a:avLst/>
          </a:prstGeom>
          <a:noFill/>
          <a:ln w="9525">
            <a:noFill/>
            <a:miter lim="800000"/>
            <a:headEnd/>
            <a:tailEnd/>
          </a:ln>
          <a:effectLst/>
        </p:spPr>
        <p:txBody>
          <a:bodyPr wrap="none">
            <a:spAutoFit/>
          </a:bodyPr>
          <a:lstStyle/>
          <a:p>
            <a:r>
              <a:rPr lang="en-US" b="1" dirty="0">
                <a:latin typeface="Arial" charset="0"/>
              </a:rPr>
              <a:t>1:30PM</a:t>
            </a:r>
          </a:p>
        </p:txBody>
      </p:sp>
      <p:sp>
        <p:nvSpPr>
          <p:cNvPr id="42" name="Freeform 41"/>
          <p:cNvSpPr/>
          <p:nvPr/>
        </p:nvSpPr>
        <p:spPr>
          <a:xfrm>
            <a:off x="1896533" y="1744661"/>
            <a:ext cx="2775656" cy="665162"/>
          </a:xfrm>
          <a:custGeom>
            <a:avLst/>
            <a:gdLst>
              <a:gd name="connsiteX0" fmla="*/ 0 w 8171079"/>
              <a:gd name="connsiteY0" fmla="*/ 2561539 h 2754173"/>
              <a:gd name="connsiteX1" fmla="*/ 446228 w 8171079"/>
              <a:gd name="connsiteY1" fmla="*/ 1061923 h 2754173"/>
              <a:gd name="connsiteX2" fmla="*/ 1046074 w 8171079"/>
              <a:gd name="connsiteY2" fmla="*/ 2568854 h 2754173"/>
              <a:gd name="connsiteX3" fmla="*/ 1419149 w 8171079"/>
              <a:gd name="connsiteY3" fmla="*/ 1069238 h 2754173"/>
              <a:gd name="connsiteX4" fmla="*/ 1909268 w 8171079"/>
              <a:gd name="connsiteY4" fmla="*/ 2568854 h 2754173"/>
              <a:gd name="connsiteX5" fmla="*/ 2296973 w 8171079"/>
              <a:gd name="connsiteY5" fmla="*/ 1076554 h 2754173"/>
              <a:gd name="connsiteX6" fmla="*/ 2874874 w 8171079"/>
              <a:gd name="connsiteY6" fmla="*/ 2590800 h 2754173"/>
              <a:gd name="connsiteX7" fmla="*/ 3182112 w 8171079"/>
              <a:gd name="connsiteY7" fmla="*/ 1069238 h 2754173"/>
              <a:gd name="connsiteX8" fmla="*/ 3752698 w 8171079"/>
              <a:gd name="connsiteY8" fmla="*/ 2576170 h 2754173"/>
              <a:gd name="connsiteX9" fmla="*/ 4081882 w 8171079"/>
              <a:gd name="connsiteY9" fmla="*/ 1219 h 2754173"/>
              <a:gd name="connsiteX10" fmla="*/ 4623207 w 8171079"/>
              <a:gd name="connsiteY10" fmla="*/ 2568854 h 2754173"/>
              <a:gd name="connsiteX11" fmla="*/ 4996282 w 8171079"/>
              <a:gd name="connsiteY11" fmla="*/ 1069238 h 2754173"/>
              <a:gd name="connsiteX12" fmla="*/ 5420564 w 8171079"/>
              <a:gd name="connsiteY12" fmla="*/ 2568854 h 2754173"/>
              <a:gd name="connsiteX13" fmla="*/ 5888736 w 8171079"/>
              <a:gd name="connsiteY13" fmla="*/ 1061923 h 2754173"/>
              <a:gd name="connsiteX14" fmla="*/ 6400800 w 8171079"/>
              <a:gd name="connsiteY14" fmla="*/ 2583485 h 2754173"/>
              <a:gd name="connsiteX15" fmla="*/ 6788506 w 8171079"/>
              <a:gd name="connsiteY15" fmla="*/ 1076554 h 2754173"/>
              <a:gd name="connsiteX16" fmla="*/ 7344461 w 8171079"/>
              <a:gd name="connsiteY16" fmla="*/ 2576170 h 2754173"/>
              <a:gd name="connsiteX17" fmla="*/ 7644384 w 8171079"/>
              <a:gd name="connsiteY17" fmla="*/ 1076554 h 2754173"/>
              <a:gd name="connsiteX18" fmla="*/ 8171079 w 8171079"/>
              <a:gd name="connsiteY18" fmla="*/ 2583485 h 2754173"/>
              <a:gd name="connsiteX19" fmla="*/ 8171079 w 8171079"/>
              <a:gd name="connsiteY19" fmla="*/ 2583485 h 275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1079" h="2754173">
                <a:moveTo>
                  <a:pt x="0" y="2561539"/>
                </a:moveTo>
                <a:cubicBezTo>
                  <a:pt x="135941" y="1811121"/>
                  <a:pt x="271882" y="1060704"/>
                  <a:pt x="446228" y="1061923"/>
                </a:cubicBezTo>
                <a:cubicBezTo>
                  <a:pt x="620574" y="1063142"/>
                  <a:pt x="883921" y="2567635"/>
                  <a:pt x="1046074" y="2568854"/>
                </a:cubicBezTo>
                <a:cubicBezTo>
                  <a:pt x="1208227" y="2570073"/>
                  <a:pt x="1275283" y="1069238"/>
                  <a:pt x="1419149" y="1069238"/>
                </a:cubicBezTo>
                <a:cubicBezTo>
                  <a:pt x="1563015" y="1069238"/>
                  <a:pt x="1762964" y="2567635"/>
                  <a:pt x="1909268" y="2568854"/>
                </a:cubicBezTo>
                <a:cubicBezTo>
                  <a:pt x="2055572" y="2570073"/>
                  <a:pt x="2136039" y="1072896"/>
                  <a:pt x="2296973" y="1076554"/>
                </a:cubicBezTo>
                <a:cubicBezTo>
                  <a:pt x="2457907" y="1080212"/>
                  <a:pt x="2727351" y="2592019"/>
                  <a:pt x="2874874" y="2590800"/>
                </a:cubicBezTo>
                <a:cubicBezTo>
                  <a:pt x="3022397" y="2589581"/>
                  <a:pt x="3035808" y="1071676"/>
                  <a:pt x="3182112" y="1069238"/>
                </a:cubicBezTo>
                <a:cubicBezTo>
                  <a:pt x="3328416" y="1066800"/>
                  <a:pt x="3602736" y="2754173"/>
                  <a:pt x="3752698" y="2576170"/>
                </a:cubicBezTo>
                <a:cubicBezTo>
                  <a:pt x="3902660" y="2398167"/>
                  <a:pt x="3936797" y="2438"/>
                  <a:pt x="4081882" y="1219"/>
                </a:cubicBezTo>
                <a:cubicBezTo>
                  <a:pt x="4226967" y="0"/>
                  <a:pt x="4470807" y="2390851"/>
                  <a:pt x="4623207" y="2568854"/>
                </a:cubicBezTo>
                <a:cubicBezTo>
                  <a:pt x="4775607" y="2746857"/>
                  <a:pt x="4863389" y="1069238"/>
                  <a:pt x="4996282" y="1069238"/>
                </a:cubicBezTo>
                <a:cubicBezTo>
                  <a:pt x="5129175" y="1069238"/>
                  <a:pt x="5271822" y="2570073"/>
                  <a:pt x="5420564" y="2568854"/>
                </a:cubicBezTo>
                <a:cubicBezTo>
                  <a:pt x="5569306" y="2567635"/>
                  <a:pt x="5725363" y="1059485"/>
                  <a:pt x="5888736" y="1061923"/>
                </a:cubicBezTo>
                <a:cubicBezTo>
                  <a:pt x="6052109" y="1064361"/>
                  <a:pt x="6250838" y="2581047"/>
                  <a:pt x="6400800" y="2583485"/>
                </a:cubicBezTo>
                <a:cubicBezTo>
                  <a:pt x="6550762" y="2585923"/>
                  <a:pt x="6631229" y="1077773"/>
                  <a:pt x="6788506" y="1076554"/>
                </a:cubicBezTo>
                <a:cubicBezTo>
                  <a:pt x="6945783" y="1075335"/>
                  <a:pt x="7201815" y="2576170"/>
                  <a:pt x="7344461" y="2576170"/>
                </a:cubicBezTo>
                <a:cubicBezTo>
                  <a:pt x="7487107" y="2576170"/>
                  <a:pt x="7506614" y="1075335"/>
                  <a:pt x="7644384" y="1076554"/>
                </a:cubicBezTo>
                <a:cubicBezTo>
                  <a:pt x="7782154" y="1077773"/>
                  <a:pt x="8171079" y="2583485"/>
                  <a:pt x="8171079" y="2583485"/>
                </a:cubicBezTo>
                <a:lnTo>
                  <a:pt x="8171079" y="2583485"/>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365955" y="2900361"/>
            <a:ext cx="2775656" cy="665162"/>
          </a:xfrm>
          <a:custGeom>
            <a:avLst/>
            <a:gdLst>
              <a:gd name="connsiteX0" fmla="*/ 0 w 8171079"/>
              <a:gd name="connsiteY0" fmla="*/ 2561539 h 2754173"/>
              <a:gd name="connsiteX1" fmla="*/ 446228 w 8171079"/>
              <a:gd name="connsiteY1" fmla="*/ 1061923 h 2754173"/>
              <a:gd name="connsiteX2" fmla="*/ 1046074 w 8171079"/>
              <a:gd name="connsiteY2" fmla="*/ 2568854 h 2754173"/>
              <a:gd name="connsiteX3" fmla="*/ 1419149 w 8171079"/>
              <a:gd name="connsiteY3" fmla="*/ 1069238 h 2754173"/>
              <a:gd name="connsiteX4" fmla="*/ 1909268 w 8171079"/>
              <a:gd name="connsiteY4" fmla="*/ 2568854 h 2754173"/>
              <a:gd name="connsiteX5" fmla="*/ 2296973 w 8171079"/>
              <a:gd name="connsiteY5" fmla="*/ 1076554 h 2754173"/>
              <a:gd name="connsiteX6" fmla="*/ 2874874 w 8171079"/>
              <a:gd name="connsiteY6" fmla="*/ 2590800 h 2754173"/>
              <a:gd name="connsiteX7" fmla="*/ 3182112 w 8171079"/>
              <a:gd name="connsiteY7" fmla="*/ 1069238 h 2754173"/>
              <a:gd name="connsiteX8" fmla="*/ 3752698 w 8171079"/>
              <a:gd name="connsiteY8" fmla="*/ 2576170 h 2754173"/>
              <a:gd name="connsiteX9" fmla="*/ 4081882 w 8171079"/>
              <a:gd name="connsiteY9" fmla="*/ 1219 h 2754173"/>
              <a:gd name="connsiteX10" fmla="*/ 4623207 w 8171079"/>
              <a:gd name="connsiteY10" fmla="*/ 2568854 h 2754173"/>
              <a:gd name="connsiteX11" fmla="*/ 4996282 w 8171079"/>
              <a:gd name="connsiteY11" fmla="*/ 1069238 h 2754173"/>
              <a:gd name="connsiteX12" fmla="*/ 5420564 w 8171079"/>
              <a:gd name="connsiteY12" fmla="*/ 2568854 h 2754173"/>
              <a:gd name="connsiteX13" fmla="*/ 5888736 w 8171079"/>
              <a:gd name="connsiteY13" fmla="*/ 1061923 h 2754173"/>
              <a:gd name="connsiteX14" fmla="*/ 6400800 w 8171079"/>
              <a:gd name="connsiteY14" fmla="*/ 2583485 h 2754173"/>
              <a:gd name="connsiteX15" fmla="*/ 6788506 w 8171079"/>
              <a:gd name="connsiteY15" fmla="*/ 1076554 h 2754173"/>
              <a:gd name="connsiteX16" fmla="*/ 7344461 w 8171079"/>
              <a:gd name="connsiteY16" fmla="*/ 2576170 h 2754173"/>
              <a:gd name="connsiteX17" fmla="*/ 7644384 w 8171079"/>
              <a:gd name="connsiteY17" fmla="*/ 1076554 h 2754173"/>
              <a:gd name="connsiteX18" fmla="*/ 8171079 w 8171079"/>
              <a:gd name="connsiteY18" fmla="*/ 2583485 h 2754173"/>
              <a:gd name="connsiteX19" fmla="*/ 8171079 w 8171079"/>
              <a:gd name="connsiteY19" fmla="*/ 2583485 h 275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1079" h="2754173">
                <a:moveTo>
                  <a:pt x="0" y="2561539"/>
                </a:moveTo>
                <a:cubicBezTo>
                  <a:pt x="135941" y="1811121"/>
                  <a:pt x="271882" y="1060704"/>
                  <a:pt x="446228" y="1061923"/>
                </a:cubicBezTo>
                <a:cubicBezTo>
                  <a:pt x="620574" y="1063142"/>
                  <a:pt x="883921" y="2567635"/>
                  <a:pt x="1046074" y="2568854"/>
                </a:cubicBezTo>
                <a:cubicBezTo>
                  <a:pt x="1208227" y="2570073"/>
                  <a:pt x="1275283" y="1069238"/>
                  <a:pt x="1419149" y="1069238"/>
                </a:cubicBezTo>
                <a:cubicBezTo>
                  <a:pt x="1563015" y="1069238"/>
                  <a:pt x="1762964" y="2567635"/>
                  <a:pt x="1909268" y="2568854"/>
                </a:cubicBezTo>
                <a:cubicBezTo>
                  <a:pt x="2055572" y="2570073"/>
                  <a:pt x="2136039" y="1072896"/>
                  <a:pt x="2296973" y="1076554"/>
                </a:cubicBezTo>
                <a:cubicBezTo>
                  <a:pt x="2457907" y="1080212"/>
                  <a:pt x="2727351" y="2592019"/>
                  <a:pt x="2874874" y="2590800"/>
                </a:cubicBezTo>
                <a:cubicBezTo>
                  <a:pt x="3022397" y="2589581"/>
                  <a:pt x="3035808" y="1071676"/>
                  <a:pt x="3182112" y="1069238"/>
                </a:cubicBezTo>
                <a:cubicBezTo>
                  <a:pt x="3328416" y="1066800"/>
                  <a:pt x="3602736" y="2754173"/>
                  <a:pt x="3752698" y="2576170"/>
                </a:cubicBezTo>
                <a:cubicBezTo>
                  <a:pt x="3902660" y="2398167"/>
                  <a:pt x="3936797" y="2438"/>
                  <a:pt x="4081882" y="1219"/>
                </a:cubicBezTo>
                <a:cubicBezTo>
                  <a:pt x="4226967" y="0"/>
                  <a:pt x="4470807" y="2390851"/>
                  <a:pt x="4623207" y="2568854"/>
                </a:cubicBezTo>
                <a:cubicBezTo>
                  <a:pt x="4775607" y="2746857"/>
                  <a:pt x="4863389" y="1069238"/>
                  <a:pt x="4996282" y="1069238"/>
                </a:cubicBezTo>
                <a:cubicBezTo>
                  <a:pt x="5129175" y="1069238"/>
                  <a:pt x="5271822" y="2570073"/>
                  <a:pt x="5420564" y="2568854"/>
                </a:cubicBezTo>
                <a:cubicBezTo>
                  <a:pt x="5569306" y="2567635"/>
                  <a:pt x="5725363" y="1059485"/>
                  <a:pt x="5888736" y="1061923"/>
                </a:cubicBezTo>
                <a:cubicBezTo>
                  <a:pt x="6052109" y="1064361"/>
                  <a:pt x="6250838" y="2581047"/>
                  <a:pt x="6400800" y="2583485"/>
                </a:cubicBezTo>
                <a:cubicBezTo>
                  <a:pt x="6550762" y="2585923"/>
                  <a:pt x="6631229" y="1077773"/>
                  <a:pt x="6788506" y="1076554"/>
                </a:cubicBezTo>
                <a:cubicBezTo>
                  <a:pt x="6945783" y="1075335"/>
                  <a:pt x="7201815" y="2576170"/>
                  <a:pt x="7344461" y="2576170"/>
                </a:cubicBezTo>
                <a:cubicBezTo>
                  <a:pt x="7487107" y="2576170"/>
                  <a:pt x="7506614" y="1075335"/>
                  <a:pt x="7644384" y="1076554"/>
                </a:cubicBezTo>
                <a:cubicBezTo>
                  <a:pt x="7782154" y="1077773"/>
                  <a:pt x="8171079" y="2583485"/>
                  <a:pt x="8171079" y="2583485"/>
                </a:cubicBezTo>
                <a:lnTo>
                  <a:pt x="8171079" y="2583485"/>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18087" y="3938587"/>
            <a:ext cx="2775656" cy="665162"/>
          </a:xfrm>
          <a:custGeom>
            <a:avLst/>
            <a:gdLst>
              <a:gd name="connsiteX0" fmla="*/ 0 w 8171079"/>
              <a:gd name="connsiteY0" fmla="*/ 2561539 h 2754173"/>
              <a:gd name="connsiteX1" fmla="*/ 446228 w 8171079"/>
              <a:gd name="connsiteY1" fmla="*/ 1061923 h 2754173"/>
              <a:gd name="connsiteX2" fmla="*/ 1046074 w 8171079"/>
              <a:gd name="connsiteY2" fmla="*/ 2568854 h 2754173"/>
              <a:gd name="connsiteX3" fmla="*/ 1419149 w 8171079"/>
              <a:gd name="connsiteY3" fmla="*/ 1069238 h 2754173"/>
              <a:gd name="connsiteX4" fmla="*/ 1909268 w 8171079"/>
              <a:gd name="connsiteY4" fmla="*/ 2568854 h 2754173"/>
              <a:gd name="connsiteX5" fmla="*/ 2296973 w 8171079"/>
              <a:gd name="connsiteY5" fmla="*/ 1076554 h 2754173"/>
              <a:gd name="connsiteX6" fmla="*/ 2874874 w 8171079"/>
              <a:gd name="connsiteY6" fmla="*/ 2590800 h 2754173"/>
              <a:gd name="connsiteX7" fmla="*/ 3182112 w 8171079"/>
              <a:gd name="connsiteY7" fmla="*/ 1069238 h 2754173"/>
              <a:gd name="connsiteX8" fmla="*/ 3752698 w 8171079"/>
              <a:gd name="connsiteY8" fmla="*/ 2576170 h 2754173"/>
              <a:gd name="connsiteX9" fmla="*/ 4081882 w 8171079"/>
              <a:gd name="connsiteY9" fmla="*/ 1219 h 2754173"/>
              <a:gd name="connsiteX10" fmla="*/ 4623207 w 8171079"/>
              <a:gd name="connsiteY10" fmla="*/ 2568854 h 2754173"/>
              <a:gd name="connsiteX11" fmla="*/ 4996282 w 8171079"/>
              <a:gd name="connsiteY11" fmla="*/ 1069238 h 2754173"/>
              <a:gd name="connsiteX12" fmla="*/ 5420564 w 8171079"/>
              <a:gd name="connsiteY12" fmla="*/ 2568854 h 2754173"/>
              <a:gd name="connsiteX13" fmla="*/ 5888736 w 8171079"/>
              <a:gd name="connsiteY13" fmla="*/ 1061923 h 2754173"/>
              <a:gd name="connsiteX14" fmla="*/ 6400800 w 8171079"/>
              <a:gd name="connsiteY14" fmla="*/ 2583485 h 2754173"/>
              <a:gd name="connsiteX15" fmla="*/ 6788506 w 8171079"/>
              <a:gd name="connsiteY15" fmla="*/ 1076554 h 2754173"/>
              <a:gd name="connsiteX16" fmla="*/ 7344461 w 8171079"/>
              <a:gd name="connsiteY16" fmla="*/ 2576170 h 2754173"/>
              <a:gd name="connsiteX17" fmla="*/ 7644384 w 8171079"/>
              <a:gd name="connsiteY17" fmla="*/ 1076554 h 2754173"/>
              <a:gd name="connsiteX18" fmla="*/ 8171079 w 8171079"/>
              <a:gd name="connsiteY18" fmla="*/ 2583485 h 2754173"/>
              <a:gd name="connsiteX19" fmla="*/ 8171079 w 8171079"/>
              <a:gd name="connsiteY19" fmla="*/ 2583485 h 275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1079" h="2754173">
                <a:moveTo>
                  <a:pt x="0" y="2561539"/>
                </a:moveTo>
                <a:cubicBezTo>
                  <a:pt x="135941" y="1811121"/>
                  <a:pt x="271882" y="1060704"/>
                  <a:pt x="446228" y="1061923"/>
                </a:cubicBezTo>
                <a:cubicBezTo>
                  <a:pt x="620574" y="1063142"/>
                  <a:pt x="883921" y="2567635"/>
                  <a:pt x="1046074" y="2568854"/>
                </a:cubicBezTo>
                <a:cubicBezTo>
                  <a:pt x="1208227" y="2570073"/>
                  <a:pt x="1275283" y="1069238"/>
                  <a:pt x="1419149" y="1069238"/>
                </a:cubicBezTo>
                <a:cubicBezTo>
                  <a:pt x="1563015" y="1069238"/>
                  <a:pt x="1762964" y="2567635"/>
                  <a:pt x="1909268" y="2568854"/>
                </a:cubicBezTo>
                <a:cubicBezTo>
                  <a:pt x="2055572" y="2570073"/>
                  <a:pt x="2136039" y="1072896"/>
                  <a:pt x="2296973" y="1076554"/>
                </a:cubicBezTo>
                <a:cubicBezTo>
                  <a:pt x="2457907" y="1080212"/>
                  <a:pt x="2727351" y="2592019"/>
                  <a:pt x="2874874" y="2590800"/>
                </a:cubicBezTo>
                <a:cubicBezTo>
                  <a:pt x="3022397" y="2589581"/>
                  <a:pt x="3035808" y="1071676"/>
                  <a:pt x="3182112" y="1069238"/>
                </a:cubicBezTo>
                <a:cubicBezTo>
                  <a:pt x="3328416" y="1066800"/>
                  <a:pt x="3602736" y="2754173"/>
                  <a:pt x="3752698" y="2576170"/>
                </a:cubicBezTo>
                <a:cubicBezTo>
                  <a:pt x="3902660" y="2398167"/>
                  <a:pt x="3936797" y="2438"/>
                  <a:pt x="4081882" y="1219"/>
                </a:cubicBezTo>
                <a:cubicBezTo>
                  <a:pt x="4226967" y="0"/>
                  <a:pt x="4470807" y="2390851"/>
                  <a:pt x="4623207" y="2568854"/>
                </a:cubicBezTo>
                <a:cubicBezTo>
                  <a:pt x="4775607" y="2746857"/>
                  <a:pt x="4863389" y="1069238"/>
                  <a:pt x="4996282" y="1069238"/>
                </a:cubicBezTo>
                <a:cubicBezTo>
                  <a:pt x="5129175" y="1069238"/>
                  <a:pt x="5271822" y="2570073"/>
                  <a:pt x="5420564" y="2568854"/>
                </a:cubicBezTo>
                <a:cubicBezTo>
                  <a:pt x="5569306" y="2567635"/>
                  <a:pt x="5725363" y="1059485"/>
                  <a:pt x="5888736" y="1061923"/>
                </a:cubicBezTo>
                <a:cubicBezTo>
                  <a:pt x="6052109" y="1064361"/>
                  <a:pt x="6250838" y="2581047"/>
                  <a:pt x="6400800" y="2583485"/>
                </a:cubicBezTo>
                <a:cubicBezTo>
                  <a:pt x="6550762" y="2585923"/>
                  <a:pt x="6631229" y="1077773"/>
                  <a:pt x="6788506" y="1076554"/>
                </a:cubicBezTo>
                <a:cubicBezTo>
                  <a:pt x="6945783" y="1075335"/>
                  <a:pt x="7201815" y="2576170"/>
                  <a:pt x="7344461" y="2576170"/>
                </a:cubicBezTo>
                <a:cubicBezTo>
                  <a:pt x="7487107" y="2576170"/>
                  <a:pt x="7506614" y="1075335"/>
                  <a:pt x="7644384" y="1076554"/>
                </a:cubicBezTo>
                <a:cubicBezTo>
                  <a:pt x="7782154" y="1077773"/>
                  <a:pt x="8171079" y="2583485"/>
                  <a:pt x="8171079" y="2583485"/>
                </a:cubicBezTo>
                <a:lnTo>
                  <a:pt x="8171079" y="2583485"/>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a:spLocks noChangeArrowheads="1"/>
          </p:cNvSpPr>
          <p:nvPr/>
        </p:nvSpPr>
        <p:spPr bwMode="auto">
          <a:xfrm>
            <a:off x="304800" y="198438"/>
            <a:ext cx="8534400" cy="919162"/>
          </a:xfrm>
          <a:prstGeom prst="rect">
            <a:avLst/>
          </a:prstGeom>
          <a:noFill/>
          <a:ln w="9525">
            <a:noFill/>
            <a:miter lim="800000"/>
            <a:headEnd/>
            <a:tailEnd/>
          </a:ln>
          <a:effectLst/>
        </p:spPr>
        <p:txBody>
          <a:bodyPr anchor="ctr"/>
          <a:lstStyle/>
          <a:p>
            <a:pPr algn="ctr" eaLnBrk="1" hangingPunct="1"/>
            <a:r>
              <a:rPr lang="en-US" sz="4400" b="1" dirty="0" smtClean="0">
                <a:solidFill>
                  <a:schemeClr val="tx2"/>
                </a:solidFill>
                <a:latin typeface="+mj-lt"/>
              </a:rPr>
              <a:t>5 </a:t>
            </a:r>
            <a:r>
              <a:rPr lang="en-US" sz="4400" b="1" dirty="0">
                <a:solidFill>
                  <a:schemeClr val="tx2"/>
                </a:solidFill>
                <a:latin typeface="+mj-lt"/>
              </a:rPr>
              <a:t>year </a:t>
            </a:r>
            <a:r>
              <a:rPr lang="en-US" sz="4400" b="1" dirty="0" smtClean="0">
                <a:solidFill>
                  <a:schemeClr val="tx2"/>
                </a:solidFill>
                <a:latin typeface="+mj-lt"/>
              </a:rPr>
              <a:t>mortality</a:t>
            </a:r>
            <a:endParaRPr lang="en-US" sz="4400" b="1" dirty="0">
              <a:solidFill>
                <a:schemeClr val="tx2"/>
              </a:solidFill>
              <a:latin typeface="+mj-lt"/>
            </a:endParaRPr>
          </a:p>
        </p:txBody>
      </p:sp>
      <p:sp>
        <p:nvSpPr>
          <p:cNvPr id="38" name="Rectangle 29"/>
          <p:cNvSpPr>
            <a:spLocks noChangeArrowheads="1"/>
          </p:cNvSpPr>
          <p:nvPr/>
        </p:nvSpPr>
        <p:spPr bwMode="auto">
          <a:xfrm>
            <a:off x="6984882" y="1295400"/>
            <a:ext cx="2082918" cy="3416320"/>
          </a:xfrm>
          <a:prstGeom prst="rect">
            <a:avLst/>
          </a:prstGeom>
          <a:noFill/>
          <a:ln w="9525">
            <a:noFill/>
            <a:miter lim="800000"/>
            <a:headEnd/>
            <a:tailEnd/>
          </a:ln>
          <a:effectLst/>
        </p:spPr>
        <p:txBody>
          <a:bodyPr wrap="square">
            <a:spAutoFit/>
          </a:bodyPr>
          <a:lstStyle/>
          <a:p>
            <a:pPr algn="ctr">
              <a:tabLst>
                <a:tab pos="2293938" algn="l"/>
              </a:tabLst>
            </a:pPr>
            <a:r>
              <a:rPr lang="pt-BR" sz="2400" b="1" dirty="0" smtClean="0">
                <a:solidFill>
                  <a:schemeClr val="accent5">
                    <a:lumMod val="75000"/>
                  </a:schemeClr>
                </a:solidFill>
                <a:latin typeface="Arial" charset="0"/>
              </a:rPr>
              <a:t>Cancer</a:t>
            </a:r>
          </a:p>
          <a:p>
            <a:pPr algn="ctr">
              <a:tabLst>
                <a:tab pos="2293938" algn="l"/>
              </a:tabLst>
            </a:pPr>
            <a:endParaRPr lang="pt-BR" sz="2400" b="1" dirty="0">
              <a:solidFill>
                <a:schemeClr val="accent5">
                  <a:lumMod val="75000"/>
                </a:schemeClr>
              </a:solidFill>
              <a:latin typeface="Arial" charset="0"/>
            </a:endParaRPr>
          </a:p>
          <a:p>
            <a:pPr algn="ctr">
              <a:tabLst>
                <a:tab pos="2293938" algn="l"/>
              </a:tabLst>
            </a:pPr>
            <a:r>
              <a:rPr lang="pt-BR" sz="2400" b="1" dirty="0" smtClean="0">
                <a:solidFill>
                  <a:schemeClr val="accent5">
                    <a:lumMod val="75000"/>
                  </a:schemeClr>
                </a:solidFill>
                <a:latin typeface="Arial" charset="0"/>
              </a:rPr>
              <a:t>2.1 </a:t>
            </a:r>
            <a:r>
              <a:rPr lang="pt-BR" sz="2400" b="1" dirty="0">
                <a:solidFill>
                  <a:schemeClr val="accent5">
                    <a:lumMod val="75000"/>
                  </a:schemeClr>
                </a:solidFill>
                <a:latin typeface="Arial" charset="0"/>
              </a:rPr>
              <a:t>(</a:t>
            </a:r>
            <a:r>
              <a:rPr lang="pt-BR" sz="2400" b="1" dirty="0" smtClean="0">
                <a:solidFill>
                  <a:schemeClr val="accent5">
                    <a:lumMod val="75000"/>
                  </a:schemeClr>
                </a:solidFill>
                <a:latin typeface="Arial" charset="0"/>
              </a:rPr>
              <a:t>1.1-4.2)</a:t>
            </a:r>
            <a:endParaRPr lang="en-US" sz="2400" b="1" dirty="0">
              <a:solidFill>
                <a:schemeClr val="accent5">
                  <a:lumMod val="75000"/>
                </a:schemeClr>
              </a:solidFill>
              <a:latin typeface="Arial" charset="0"/>
            </a:endParaRPr>
          </a:p>
          <a:p>
            <a:pPr algn="ctr">
              <a:tabLst>
                <a:tab pos="2293938" algn="l"/>
              </a:tabLst>
            </a:pPr>
            <a:endParaRPr lang="en-US" sz="2400" b="1" dirty="0">
              <a:solidFill>
                <a:schemeClr val="accent5">
                  <a:lumMod val="75000"/>
                </a:schemeClr>
              </a:solidFill>
              <a:latin typeface="Arial" charset="0"/>
            </a:endParaRPr>
          </a:p>
          <a:p>
            <a:pPr algn="ctr">
              <a:tabLst>
                <a:tab pos="2293938" algn="l"/>
              </a:tabLst>
            </a:pPr>
            <a:endParaRPr lang="en-US" sz="2400" b="1" dirty="0">
              <a:solidFill>
                <a:schemeClr val="accent5">
                  <a:lumMod val="75000"/>
                </a:schemeClr>
              </a:solidFill>
              <a:latin typeface="Arial" charset="0"/>
            </a:endParaRPr>
          </a:p>
          <a:p>
            <a:pPr algn="ctr">
              <a:tabLst>
                <a:tab pos="2293938" algn="l"/>
              </a:tabLst>
            </a:pPr>
            <a:r>
              <a:rPr lang="pt-BR" sz="2400" b="1" dirty="0" smtClean="0">
                <a:solidFill>
                  <a:schemeClr val="accent5">
                    <a:lumMod val="75000"/>
                  </a:schemeClr>
                </a:solidFill>
                <a:latin typeface="Arial" charset="0"/>
              </a:rPr>
              <a:t>1.0</a:t>
            </a:r>
            <a:endParaRPr lang="pt-BR" sz="2400" b="1" dirty="0">
              <a:solidFill>
                <a:schemeClr val="accent5">
                  <a:lumMod val="75000"/>
                </a:schemeClr>
              </a:solidFill>
              <a:latin typeface="Arial" charset="0"/>
            </a:endParaRPr>
          </a:p>
          <a:p>
            <a:pPr algn="ctr">
              <a:tabLst>
                <a:tab pos="2293938" algn="l"/>
              </a:tabLst>
            </a:pPr>
            <a:endParaRPr lang="pt-BR" sz="2400" b="1" dirty="0">
              <a:solidFill>
                <a:schemeClr val="accent5">
                  <a:lumMod val="75000"/>
                </a:schemeClr>
              </a:solidFill>
              <a:latin typeface="Arial" charset="0"/>
            </a:endParaRPr>
          </a:p>
          <a:p>
            <a:pPr algn="ctr">
              <a:tabLst>
                <a:tab pos="2293938" algn="l"/>
              </a:tabLst>
            </a:pPr>
            <a:endParaRPr lang="pt-BR" sz="2400" b="1" dirty="0">
              <a:solidFill>
                <a:schemeClr val="accent5">
                  <a:lumMod val="75000"/>
                </a:schemeClr>
              </a:solidFill>
              <a:latin typeface="Arial" charset="0"/>
            </a:endParaRPr>
          </a:p>
          <a:p>
            <a:pPr algn="ctr">
              <a:tabLst>
                <a:tab pos="2293938" algn="l"/>
              </a:tabLst>
            </a:pPr>
            <a:r>
              <a:rPr lang="pt-BR" sz="2400" b="1" dirty="0" smtClean="0">
                <a:solidFill>
                  <a:schemeClr val="accent5">
                    <a:lumMod val="75000"/>
                  </a:schemeClr>
                </a:solidFill>
                <a:latin typeface="Arial" charset="0"/>
              </a:rPr>
              <a:t>1.0 </a:t>
            </a:r>
            <a:r>
              <a:rPr lang="pt-BR" sz="2400" b="1" dirty="0">
                <a:solidFill>
                  <a:schemeClr val="accent5">
                    <a:lumMod val="75000"/>
                  </a:schemeClr>
                </a:solidFill>
                <a:latin typeface="Arial" charset="0"/>
              </a:rPr>
              <a:t>(</a:t>
            </a:r>
            <a:r>
              <a:rPr lang="pt-BR" sz="2400" b="1" dirty="0" smtClean="0">
                <a:solidFill>
                  <a:schemeClr val="accent5">
                    <a:lumMod val="75000"/>
                  </a:schemeClr>
                </a:solidFill>
                <a:latin typeface="Arial" charset="0"/>
              </a:rPr>
              <a:t>0.42-2.6)</a:t>
            </a:r>
            <a:endParaRPr lang="en-US" sz="2400" b="1" dirty="0">
              <a:solidFill>
                <a:schemeClr val="accent5">
                  <a:lumMod val="75000"/>
                </a:schemeClr>
              </a:solidFill>
              <a:latin typeface="Arial" charset="0"/>
            </a:endParaRPr>
          </a:p>
        </p:txBody>
      </p:sp>
      <p:sp>
        <p:nvSpPr>
          <p:cNvPr id="2" name="TextBox 1"/>
          <p:cNvSpPr txBox="1"/>
          <p:nvPr/>
        </p:nvSpPr>
        <p:spPr>
          <a:xfrm>
            <a:off x="4343400" y="6248400"/>
            <a:ext cx="4114800" cy="369332"/>
          </a:xfrm>
          <a:prstGeom prst="rect">
            <a:avLst/>
          </a:prstGeom>
          <a:noFill/>
        </p:spPr>
        <p:txBody>
          <a:bodyPr wrap="square" rtlCol="0">
            <a:spAutoFit/>
          </a:bodyPr>
          <a:lstStyle/>
          <a:p>
            <a:r>
              <a:rPr lang="en-US" dirty="0" err="1" smtClean="0"/>
              <a:t>Tranah</a:t>
            </a:r>
            <a:r>
              <a:rPr lang="en-US" dirty="0" smtClean="0"/>
              <a:t> et al, 2010, </a:t>
            </a:r>
            <a:r>
              <a:rPr lang="en-US" i="1" dirty="0" smtClean="0"/>
              <a:t>J Am </a:t>
            </a:r>
            <a:r>
              <a:rPr lang="en-US" i="1" dirty="0" err="1" smtClean="0"/>
              <a:t>Geriatr</a:t>
            </a:r>
            <a:r>
              <a:rPr lang="en-US" i="1" dirty="0" smtClean="0"/>
              <a:t> </a:t>
            </a:r>
            <a:r>
              <a:rPr lang="en-US" i="1" dirty="0" err="1" smtClean="0"/>
              <a:t>Soc</a:t>
            </a:r>
            <a:endParaRPr lang="en-US" i="1" dirty="0"/>
          </a:p>
        </p:txBody>
      </p:sp>
    </p:spTree>
    <p:extLst>
      <p:ext uri="{BB962C8B-B14F-4D97-AF65-F5344CB8AC3E}">
        <p14:creationId xmlns:p14="http://schemas.microsoft.com/office/powerpoint/2010/main" val="313378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4" name="Rectangle 2"/>
          <p:cNvSpPr>
            <a:spLocks noGrp="1" noChangeArrowheads="1"/>
          </p:cNvSpPr>
          <p:nvPr>
            <p:ph type="title"/>
          </p:nvPr>
        </p:nvSpPr>
        <p:spPr>
          <a:xfrm>
            <a:off x="533400" y="152400"/>
            <a:ext cx="8077200" cy="1143000"/>
          </a:xfrm>
        </p:spPr>
        <p:txBody>
          <a:bodyPr>
            <a:normAutofit fontScale="90000"/>
          </a:bodyPr>
          <a:lstStyle/>
          <a:p>
            <a:r>
              <a:rPr lang="en-US" dirty="0"/>
              <a:t>Van </a:t>
            </a:r>
            <a:r>
              <a:rPr lang="en-US" dirty="0" err="1"/>
              <a:t>Cauter</a:t>
            </a:r>
            <a:r>
              <a:rPr lang="en-US" dirty="0"/>
              <a:t> Laboratories:</a:t>
            </a:r>
            <a:br>
              <a:rPr lang="en-US" dirty="0"/>
            </a:br>
            <a:r>
              <a:rPr lang="en-US" dirty="0"/>
              <a:t>Sleep Debt Study*</a:t>
            </a:r>
          </a:p>
        </p:txBody>
      </p:sp>
      <p:sp>
        <p:nvSpPr>
          <p:cNvPr id="648195" name="Rectangle 3"/>
          <p:cNvSpPr>
            <a:spLocks noGrp="1" noChangeArrowheads="1"/>
          </p:cNvSpPr>
          <p:nvPr>
            <p:ph type="body" idx="1"/>
          </p:nvPr>
        </p:nvSpPr>
        <p:spPr>
          <a:xfrm>
            <a:off x="304800" y="1447800"/>
            <a:ext cx="8669867" cy="5105400"/>
          </a:xfrm>
        </p:spPr>
        <p:txBody>
          <a:bodyPr>
            <a:normAutofit/>
          </a:bodyPr>
          <a:lstStyle/>
          <a:p>
            <a:pPr marL="228600" indent="-228600"/>
            <a:r>
              <a:rPr lang="en-US" sz="3200" dirty="0">
                <a:solidFill>
                  <a:schemeClr val="tx1"/>
                </a:solidFill>
              </a:rPr>
              <a:t>Subjects restricted to 4 hours sleep per 24hr period, for 6 consecutive days</a:t>
            </a:r>
          </a:p>
          <a:p>
            <a:pPr marL="228600" indent="-228600"/>
            <a:r>
              <a:rPr lang="en-US" sz="3200" dirty="0" smtClean="0">
                <a:solidFill>
                  <a:schemeClr val="tx1"/>
                </a:solidFill>
              </a:rPr>
              <a:t>Measured </a:t>
            </a:r>
            <a:r>
              <a:rPr lang="en-US" sz="3200" dirty="0">
                <a:solidFill>
                  <a:schemeClr val="tx1"/>
                </a:solidFill>
              </a:rPr>
              <a:t>endocrine function before and after sleep restriction</a:t>
            </a:r>
          </a:p>
          <a:p>
            <a:pPr marL="228600" indent="-228600" algn="just"/>
            <a:r>
              <a:rPr lang="en-US" sz="3200" dirty="0" smtClean="0">
                <a:solidFill>
                  <a:schemeClr val="tx1"/>
                </a:solidFill>
              </a:rPr>
              <a:t>Findings</a:t>
            </a:r>
            <a:r>
              <a:rPr lang="en-US" sz="3200" dirty="0">
                <a:solidFill>
                  <a:schemeClr val="tx1"/>
                </a:solidFill>
              </a:rPr>
              <a:t>: Sleep restriction results in…</a:t>
            </a:r>
          </a:p>
          <a:p>
            <a:pPr lvl="1" algn="just">
              <a:spcBef>
                <a:spcPct val="15000"/>
              </a:spcBef>
              <a:buFont typeface="Arial" pitchFamily="34" charset="0"/>
              <a:buChar char="•"/>
            </a:pPr>
            <a:r>
              <a:rPr lang="en-US" dirty="0">
                <a:sym typeface="Symbol" pitchFamily="18" charset="2"/>
              </a:rPr>
              <a:t> Glucose tolerance, </a:t>
            </a:r>
            <a:r>
              <a:rPr lang="en-US" dirty="0" err="1">
                <a:sym typeface="Symbol" pitchFamily="18" charset="2"/>
              </a:rPr>
              <a:t>thyrotropin</a:t>
            </a:r>
            <a:endParaRPr lang="en-US" dirty="0">
              <a:sym typeface="Symbol" pitchFamily="18" charset="2"/>
            </a:endParaRPr>
          </a:p>
          <a:p>
            <a:pPr lvl="1" algn="just">
              <a:spcBef>
                <a:spcPct val="15000"/>
              </a:spcBef>
              <a:buFont typeface="Arial" pitchFamily="34" charset="0"/>
              <a:buChar char="•"/>
            </a:pPr>
            <a:r>
              <a:rPr lang="en-US" dirty="0">
                <a:sym typeface="Symbol" pitchFamily="18" charset="2"/>
              </a:rPr>
              <a:t> Evening </a:t>
            </a:r>
            <a:r>
              <a:rPr lang="en-US" dirty="0" err="1">
                <a:sym typeface="Symbol" pitchFamily="18" charset="2"/>
              </a:rPr>
              <a:t>cortisol</a:t>
            </a:r>
            <a:r>
              <a:rPr lang="en-US" dirty="0">
                <a:sym typeface="Symbol" pitchFamily="18" charset="2"/>
              </a:rPr>
              <a:t> levels</a:t>
            </a:r>
          </a:p>
          <a:p>
            <a:pPr lvl="1" algn="just">
              <a:spcBef>
                <a:spcPct val="15000"/>
              </a:spcBef>
              <a:buFont typeface="Arial" pitchFamily="34" charset="0"/>
              <a:buChar char="•"/>
            </a:pPr>
            <a:r>
              <a:rPr lang="en-US" dirty="0">
                <a:sym typeface="Symbol" pitchFamily="18" charset="2"/>
              </a:rPr>
              <a:t> Activity of sympathetic nervous system</a:t>
            </a:r>
          </a:p>
          <a:p>
            <a:pPr marL="228600" indent="-228600" algn="just">
              <a:lnSpc>
                <a:spcPct val="110000"/>
              </a:lnSpc>
              <a:spcBef>
                <a:spcPct val="25000"/>
              </a:spcBef>
              <a:buFont typeface="Wingdings" pitchFamily="2" charset="2"/>
              <a:buNone/>
            </a:pPr>
            <a:endParaRPr lang="en-US" sz="1600" i="1" dirty="0" smtClean="0"/>
          </a:p>
          <a:p>
            <a:pPr marL="228600" indent="-228600" algn="just">
              <a:lnSpc>
                <a:spcPct val="110000"/>
              </a:lnSpc>
              <a:spcBef>
                <a:spcPct val="25000"/>
              </a:spcBef>
              <a:buFont typeface="Wingdings" pitchFamily="2" charset="2"/>
              <a:buNone/>
            </a:pPr>
            <a:r>
              <a:rPr lang="en-US" sz="1600" i="1" dirty="0" smtClean="0"/>
              <a:t>* </a:t>
            </a:r>
            <a:r>
              <a:rPr lang="en-US" sz="1600" i="1" dirty="0"/>
              <a:t>Spiegel et al, Lancet, 1999</a:t>
            </a:r>
          </a:p>
        </p:txBody>
      </p:sp>
    </p:spTree>
    <p:extLst>
      <p:ext uri="{BB962C8B-B14F-4D97-AF65-F5344CB8AC3E}">
        <p14:creationId xmlns:p14="http://schemas.microsoft.com/office/powerpoint/2010/main" val="22936232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b="1" dirty="0"/>
              <a:t>Selected Sleep Health Predictors</a:t>
            </a:r>
          </a:p>
        </p:txBody>
      </p:sp>
      <p:sp>
        <p:nvSpPr>
          <p:cNvPr id="4" name="Rectangle 3"/>
          <p:cNvSpPr/>
          <p:nvPr/>
        </p:nvSpPr>
        <p:spPr>
          <a:xfrm>
            <a:off x="304802" y="2362200"/>
            <a:ext cx="3880944" cy="386255"/>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DURATION</a:t>
            </a:r>
          </a:p>
        </p:txBody>
      </p:sp>
      <p:sp>
        <p:nvSpPr>
          <p:cNvPr id="5" name="Rectangle 4"/>
          <p:cNvSpPr/>
          <p:nvPr/>
        </p:nvSpPr>
        <p:spPr>
          <a:xfrm>
            <a:off x="304802" y="2819400"/>
            <a:ext cx="3880944"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TIMING</a:t>
            </a:r>
          </a:p>
        </p:txBody>
      </p:sp>
      <p:sp>
        <p:nvSpPr>
          <p:cNvPr id="6" name="Rectangle 5"/>
          <p:cNvSpPr/>
          <p:nvPr/>
        </p:nvSpPr>
        <p:spPr>
          <a:xfrm>
            <a:off x="304800" y="3276600"/>
            <a:ext cx="3880946"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CONTINUITY</a:t>
            </a:r>
          </a:p>
        </p:txBody>
      </p:sp>
      <p:sp>
        <p:nvSpPr>
          <p:cNvPr id="7" name="Rectangle 6"/>
          <p:cNvSpPr/>
          <p:nvPr/>
        </p:nvSpPr>
        <p:spPr>
          <a:xfrm>
            <a:off x="304800" y="3733800"/>
            <a:ext cx="3880946"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QUALITY</a:t>
            </a:r>
          </a:p>
        </p:txBody>
      </p:sp>
      <p:sp>
        <p:nvSpPr>
          <p:cNvPr id="8" name="Rectangle 7"/>
          <p:cNvSpPr/>
          <p:nvPr/>
        </p:nvSpPr>
        <p:spPr>
          <a:xfrm>
            <a:off x="304800" y="4191000"/>
            <a:ext cx="3880945"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SLEEPINESS</a:t>
            </a:r>
          </a:p>
        </p:txBody>
      </p:sp>
      <p:sp>
        <p:nvSpPr>
          <p:cNvPr id="9" name="Rectangle 8"/>
          <p:cNvSpPr/>
          <p:nvPr/>
        </p:nvSpPr>
        <p:spPr>
          <a:xfrm>
            <a:off x="304800" y="4648200"/>
            <a:ext cx="3880945" cy="4572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RHYTHMICITY</a:t>
            </a:r>
          </a:p>
        </p:txBody>
      </p:sp>
      <p:sp>
        <p:nvSpPr>
          <p:cNvPr id="10" name="Rectangle 9"/>
          <p:cNvSpPr/>
          <p:nvPr/>
        </p:nvSpPr>
        <p:spPr>
          <a:xfrm>
            <a:off x="304800" y="5181600"/>
            <a:ext cx="3880945"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REGULARITY</a:t>
            </a:r>
          </a:p>
        </p:txBody>
      </p:sp>
      <p:sp>
        <p:nvSpPr>
          <p:cNvPr id="11" name="Rectangle 10"/>
          <p:cNvSpPr/>
          <p:nvPr/>
        </p:nvSpPr>
        <p:spPr>
          <a:xfrm>
            <a:off x="310055" y="1417583"/>
            <a:ext cx="3880945" cy="862048"/>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90"/>
                </a:solidFill>
              </a:rPr>
              <a:t>SLEEP HEALTH </a:t>
            </a:r>
          </a:p>
          <a:p>
            <a:pPr algn="ctr"/>
            <a:r>
              <a:rPr lang="en-US" sz="2800" b="1" dirty="0">
                <a:solidFill>
                  <a:srgbClr val="000090"/>
                </a:solidFill>
              </a:rPr>
              <a:t>DOMAINS</a:t>
            </a:r>
          </a:p>
        </p:txBody>
      </p:sp>
      <p:sp>
        <p:nvSpPr>
          <p:cNvPr id="12" name="Rectangle 11"/>
          <p:cNvSpPr/>
          <p:nvPr/>
        </p:nvSpPr>
        <p:spPr>
          <a:xfrm>
            <a:off x="4805853" y="2362470"/>
            <a:ext cx="4185746" cy="381001"/>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Actigraphy Mean Total Sleep Time</a:t>
            </a:r>
          </a:p>
        </p:txBody>
      </p:sp>
      <p:sp>
        <p:nvSpPr>
          <p:cNvPr id="13" name="Rectangle 12"/>
          <p:cNvSpPr/>
          <p:nvPr/>
        </p:nvSpPr>
        <p:spPr>
          <a:xfrm>
            <a:off x="4805853" y="2819400"/>
            <a:ext cx="4185746"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Actigraphy Mean Sleep Midpoint</a:t>
            </a:r>
          </a:p>
        </p:txBody>
      </p:sp>
      <p:sp>
        <p:nvSpPr>
          <p:cNvPr id="14" name="Rectangle 13"/>
          <p:cNvSpPr/>
          <p:nvPr/>
        </p:nvSpPr>
        <p:spPr>
          <a:xfrm>
            <a:off x="4805853" y="3276600"/>
            <a:ext cx="4185746"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90"/>
                </a:solidFill>
              </a:rPr>
              <a:t>Actigraphy Mean Wake After Sleep Onset</a:t>
            </a:r>
          </a:p>
        </p:txBody>
      </p:sp>
      <p:sp>
        <p:nvSpPr>
          <p:cNvPr id="15" name="Rectangle 14"/>
          <p:cNvSpPr/>
          <p:nvPr/>
        </p:nvSpPr>
        <p:spPr>
          <a:xfrm>
            <a:off x="4805853" y="3733800"/>
            <a:ext cx="4185746"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PSQI Sleep Quality Item</a:t>
            </a:r>
          </a:p>
        </p:txBody>
      </p:sp>
      <p:sp>
        <p:nvSpPr>
          <p:cNvPr id="16" name="Rectangle 15"/>
          <p:cNvSpPr/>
          <p:nvPr/>
        </p:nvSpPr>
        <p:spPr>
          <a:xfrm>
            <a:off x="4805853" y="4191000"/>
            <a:ext cx="4185745"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Epworth Sleepiness Scale (ESS)</a:t>
            </a:r>
          </a:p>
        </p:txBody>
      </p:sp>
      <p:sp>
        <p:nvSpPr>
          <p:cNvPr id="17" name="Rectangle 16"/>
          <p:cNvSpPr/>
          <p:nvPr/>
        </p:nvSpPr>
        <p:spPr>
          <a:xfrm>
            <a:off x="4805853" y="4648200"/>
            <a:ext cx="4185745" cy="4572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Pseudo-F (Fit of Cosine to Actigraphy )</a:t>
            </a:r>
          </a:p>
        </p:txBody>
      </p:sp>
      <p:sp>
        <p:nvSpPr>
          <p:cNvPr id="18" name="Rectangle 17"/>
          <p:cNvSpPr/>
          <p:nvPr/>
        </p:nvSpPr>
        <p:spPr>
          <a:xfrm>
            <a:off x="4805853" y="5181600"/>
            <a:ext cx="4185745" cy="381000"/>
          </a:xfrm>
          <a:prstGeom prst="rect">
            <a:avLst/>
          </a:prstGeom>
          <a:solidFill>
            <a:schemeClr val="accent6">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0090"/>
                </a:solidFill>
              </a:rPr>
              <a:t>Actigraphy St. Dev. Wake Time</a:t>
            </a:r>
          </a:p>
        </p:txBody>
      </p:sp>
      <p:sp>
        <p:nvSpPr>
          <p:cNvPr id="19" name="Rectangle 18"/>
          <p:cNvSpPr/>
          <p:nvPr/>
        </p:nvSpPr>
        <p:spPr>
          <a:xfrm>
            <a:off x="4805854" y="1417638"/>
            <a:ext cx="4185746" cy="862048"/>
          </a:xfrm>
          <a:prstGeom prst="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90"/>
                </a:solidFill>
              </a:rPr>
              <a:t>REPRESENTATIVE SLEEP HEALTH CHARACTERISTICS</a:t>
            </a:r>
          </a:p>
        </p:txBody>
      </p:sp>
      <p:sp>
        <p:nvSpPr>
          <p:cNvPr id="20" name="Arrow: Right 19"/>
          <p:cNvSpPr/>
          <p:nvPr/>
        </p:nvSpPr>
        <p:spPr>
          <a:xfrm>
            <a:off x="4180492" y="2468617"/>
            <a:ext cx="620108" cy="152400"/>
          </a:xfrm>
          <a:prstGeom prst="rightArrow">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p:cNvSpPr/>
          <p:nvPr/>
        </p:nvSpPr>
        <p:spPr>
          <a:xfrm>
            <a:off x="4191000" y="2895600"/>
            <a:ext cx="620108" cy="152400"/>
          </a:xfrm>
          <a:prstGeom prst="rightArrow">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p:cNvSpPr/>
          <p:nvPr/>
        </p:nvSpPr>
        <p:spPr>
          <a:xfrm>
            <a:off x="4191000" y="3429000"/>
            <a:ext cx="620108" cy="152400"/>
          </a:xfrm>
          <a:prstGeom prst="rightArrow">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p:cNvSpPr/>
          <p:nvPr/>
        </p:nvSpPr>
        <p:spPr>
          <a:xfrm>
            <a:off x="4191000" y="3886200"/>
            <a:ext cx="620108" cy="152400"/>
          </a:xfrm>
          <a:prstGeom prst="rightArrow">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p:cNvSpPr/>
          <p:nvPr/>
        </p:nvSpPr>
        <p:spPr>
          <a:xfrm>
            <a:off x="4191000" y="4343400"/>
            <a:ext cx="620108" cy="152400"/>
          </a:xfrm>
          <a:prstGeom prst="rightArrow">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p:cNvSpPr/>
          <p:nvPr/>
        </p:nvSpPr>
        <p:spPr>
          <a:xfrm>
            <a:off x="4191000" y="4800600"/>
            <a:ext cx="620108" cy="152400"/>
          </a:xfrm>
          <a:prstGeom prst="rightArrow">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p:cNvSpPr/>
          <p:nvPr/>
        </p:nvSpPr>
        <p:spPr>
          <a:xfrm>
            <a:off x="4191000" y="5334000"/>
            <a:ext cx="620108" cy="152400"/>
          </a:xfrm>
          <a:prstGeom prst="rightArrow">
            <a:avLst/>
          </a:prstGeom>
          <a:solidFill>
            <a:schemeClr val="bg1"/>
          </a:solid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0" y="121920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8" name="Content Placeholder 2"/>
          <p:cNvSpPr>
            <a:spLocks noGrp="1"/>
          </p:cNvSpPr>
          <p:nvPr>
            <p:ph idx="1"/>
          </p:nvPr>
        </p:nvSpPr>
        <p:spPr>
          <a:xfrm>
            <a:off x="152400" y="5791200"/>
            <a:ext cx="8991600" cy="846083"/>
          </a:xfrm>
        </p:spPr>
        <p:txBody>
          <a:bodyPr>
            <a:noAutofit/>
          </a:bodyPr>
          <a:lstStyle/>
          <a:p>
            <a:pPr>
              <a:lnSpc>
                <a:spcPct val="60000"/>
              </a:lnSpc>
            </a:pPr>
            <a:r>
              <a:rPr lang="en-US" sz="1900" b="1" dirty="0">
                <a:latin typeface="Arial" panose="020B0604020202020204" pitchFamily="34" charset="0"/>
                <a:cs typeface="Arial" panose="020B0604020202020204" pitchFamily="34" charset="0"/>
              </a:rPr>
              <a:t>Created categorical versions to indicate extreme sleep characteristics</a:t>
            </a:r>
          </a:p>
          <a:p>
            <a:pPr>
              <a:lnSpc>
                <a:spcPct val="60000"/>
              </a:lnSpc>
            </a:pPr>
            <a:endParaRPr lang="en-US" sz="1000" b="1" dirty="0">
              <a:latin typeface="Arial" panose="020B0604020202020204" pitchFamily="34" charset="0"/>
              <a:cs typeface="Arial" panose="020B0604020202020204" pitchFamily="34" charset="0"/>
            </a:endParaRPr>
          </a:p>
          <a:p>
            <a:pPr>
              <a:lnSpc>
                <a:spcPct val="60000"/>
              </a:lnSpc>
            </a:pPr>
            <a:r>
              <a:rPr lang="en-US" sz="1900" b="1" dirty="0">
                <a:latin typeface="Arial" panose="020B0604020202020204" pitchFamily="34" charset="0"/>
                <a:cs typeface="Arial" panose="020B0604020202020204" pitchFamily="34" charset="0"/>
              </a:rPr>
              <a:t>Computed number of extreme </a:t>
            </a:r>
            <a:r>
              <a:rPr lang="en-US" sz="1900" b="1" dirty="0" smtClean="0">
                <a:latin typeface="Arial" panose="020B0604020202020204" pitchFamily="34" charset="0"/>
                <a:cs typeface="Arial" panose="020B0604020202020204" pitchFamily="34" charset="0"/>
              </a:rPr>
              <a:t>characteristics</a:t>
            </a:r>
          </a:p>
          <a:p>
            <a:pPr>
              <a:lnSpc>
                <a:spcPct val="60000"/>
              </a:lnSpc>
            </a:pPr>
            <a:endParaRPr lang="en-US" sz="1900" b="1" dirty="0" smtClean="0">
              <a:latin typeface="Arial" panose="020B0604020202020204" pitchFamily="34" charset="0"/>
              <a:cs typeface="Arial" panose="020B0604020202020204" pitchFamily="34" charset="0"/>
            </a:endParaRPr>
          </a:p>
          <a:p>
            <a:pPr>
              <a:lnSpc>
                <a:spcPct val="60000"/>
              </a:lnSpc>
            </a:pPr>
            <a:r>
              <a:rPr lang="en-US" sz="1900" b="1" dirty="0" smtClean="0">
                <a:latin typeface="Arial" panose="020B0604020202020204" pitchFamily="34" charset="0"/>
                <a:cs typeface="Arial" panose="020B0604020202020204" pitchFamily="34" charset="0"/>
              </a:rPr>
              <a:t>Random Survival Forest analysis</a:t>
            </a:r>
            <a:endParaRPr lang="en-US"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06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xEl>
                                              <p:pRg st="0" end="0"/>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6" grpId="0" animBg="1"/>
      <p:bldP spid="28"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79" y="1447800"/>
            <a:ext cx="9165879" cy="5321265"/>
          </a:xfrm>
          <a:prstGeom prst="rect">
            <a:avLst/>
          </a:prstGeom>
        </p:spPr>
      </p:pic>
      <p:sp>
        <p:nvSpPr>
          <p:cNvPr id="6" name="TextBox 5"/>
          <p:cNvSpPr txBox="1"/>
          <p:nvPr/>
        </p:nvSpPr>
        <p:spPr>
          <a:xfrm>
            <a:off x="1524000" y="2568142"/>
            <a:ext cx="5424626" cy="338554"/>
          </a:xfrm>
          <a:prstGeom prst="rect">
            <a:avLst/>
          </a:prstGeom>
          <a:noFill/>
        </p:spPr>
        <p:txBody>
          <a:bodyPr wrap="square" rtlCol="0">
            <a:spAutoFit/>
          </a:bodyPr>
          <a:lstStyle/>
          <a:p>
            <a:r>
              <a:rPr lang="en-US" sz="1600" dirty="0">
                <a:solidFill>
                  <a:schemeClr val="bg1"/>
                </a:solidFill>
              </a:rPr>
              <a:t>All sleep information considered jointly</a:t>
            </a:r>
          </a:p>
        </p:txBody>
      </p:sp>
      <p:sp>
        <p:nvSpPr>
          <p:cNvPr id="7" name="Oval 6"/>
          <p:cNvSpPr/>
          <p:nvPr/>
        </p:nvSpPr>
        <p:spPr>
          <a:xfrm>
            <a:off x="1713132" y="3363896"/>
            <a:ext cx="228600" cy="203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08332" y="2855321"/>
            <a:ext cx="228600" cy="203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28800" y="3135296"/>
            <a:ext cx="1676400" cy="584775"/>
          </a:xfrm>
          <a:prstGeom prst="rect">
            <a:avLst/>
          </a:prstGeom>
          <a:noFill/>
        </p:spPr>
        <p:txBody>
          <a:bodyPr wrap="square" rtlCol="0">
            <a:spAutoFit/>
          </a:bodyPr>
          <a:lstStyle/>
          <a:p>
            <a:r>
              <a:rPr lang="en-US" sz="1600" dirty="0">
                <a:solidFill>
                  <a:schemeClr val="bg1"/>
                </a:solidFill>
              </a:rPr>
              <a:t>Rhythmicity</a:t>
            </a:r>
          </a:p>
          <a:p>
            <a:endParaRPr lang="en-US" sz="1600" dirty="0">
              <a:solidFill>
                <a:schemeClr val="bg1"/>
              </a:solidFill>
            </a:endParaRPr>
          </a:p>
        </p:txBody>
      </p:sp>
      <p:sp>
        <p:nvSpPr>
          <p:cNvPr id="10" name="Oval 9"/>
          <p:cNvSpPr/>
          <p:nvPr/>
        </p:nvSpPr>
        <p:spPr>
          <a:xfrm>
            <a:off x="2299058" y="3617321"/>
            <a:ext cx="228600" cy="203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438400" y="3482542"/>
            <a:ext cx="4876800" cy="338554"/>
          </a:xfrm>
          <a:prstGeom prst="rect">
            <a:avLst/>
          </a:prstGeom>
          <a:noFill/>
        </p:spPr>
        <p:txBody>
          <a:bodyPr wrap="square" rtlCol="0">
            <a:spAutoFit/>
          </a:bodyPr>
          <a:lstStyle/>
          <a:p>
            <a:r>
              <a:rPr lang="en-US" sz="1600" dirty="0">
                <a:solidFill>
                  <a:schemeClr val="bg1"/>
                </a:solidFill>
              </a:rPr>
              <a:t>Continuity</a:t>
            </a:r>
          </a:p>
        </p:txBody>
      </p:sp>
      <p:sp>
        <p:nvSpPr>
          <p:cNvPr id="13" name="Oval 12"/>
          <p:cNvSpPr/>
          <p:nvPr/>
        </p:nvSpPr>
        <p:spPr>
          <a:xfrm>
            <a:off x="3389532" y="4202096"/>
            <a:ext cx="228600" cy="203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p:cNvSpPr>
          <p:nvPr/>
        </p:nvSpPr>
        <p:spPr>
          <a:xfrm>
            <a:off x="-9617" y="152400"/>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Which Sleep Health Characteristics Predict Mortality in Older Men?</a:t>
            </a:r>
          </a:p>
        </p:txBody>
      </p:sp>
      <p:cxnSp>
        <p:nvCxnSpPr>
          <p:cNvPr id="17" name="Straight Connector 16"/>
          <p:cNvCxnSpPr/>
          <p:nvPr/>
        </p:nvCxnSpPr>
        <p:spPr>
          <a:xfrm>
            <a:off x="0" y="1295400"/>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505200" y="3973496"/>
            <a:ext cx="3352800" cy="338554"/>
          </a:xfrm>
          <a:prstGeom prst="rect">
            <a:avLst/>
          </a:prstGeom>
          <a:noFill/>
        </p:spPr>
        <p:txBody>
          <a:bodyPr wrap="square" rtlCol="0">
            <a:spAutoFit/>
          </a:bodyPr>
          <a:lstStyle/>
          <a:p>
            <a:r>
              <a:rPr lang="en-US" sz="1600" dirty="0">
                <a:solidFill>
                  <a:schemeClr val="bg1"/>
                </a:solidFill>
              </a:rPr>
              <a:t>Duration </a:t>
            </a:r>
          </a:p>
        </p:txBody>
      </p:sp>
      <p:sp>
        <p:nvSpPr>
          <p:cNvPr id="18" name="Oval 17"/>
          <p:cNvSpPr/>
          <p:nvPr/>
        </p:nvSpPr>
        <p:spPr>
          <a:xfrm>
            <a:off x="8190132" y="4531721"/>
            <a:ext cx="228600" cy="203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229600" y="4244542"/>
            <a:ext cx="953868" cy="338554"/>
          </a:xfrm>
          <a:prstGeom prst="rect">
            <a:avLst/>
          </a:prstGeom>
          <a:noFill/>
        </p:spPr>
        <p:txBody>
          <a:bodyPr wrap="square" rtlCol="0">
            <a:spAutoFit/>
          </a:bodyPr>
          <a:lstStyle/>
          <a:p>
            <a:r>
              <a:rPr lang="en-US" sz="1600" dirty="0">
                <a:solidFill>
                  <a:schemeClr val="bg1"/>
                </a:solidFill>
              </a:rPr>
              <a:t>Quality</a:t>
            </a:r>
          </a:p>
        </p:txBody>
      </p:sp>
      <p:sp>
        <p:nvSpPr>
          <p:cNvPr id="20" name="Oval 19"/>
          <p:cNvSpPr/>
          <p:nvPr/>
        </p:nvSpPr>
        <p:spPr>
          <a:xfrm>
            <a:off x="5065932" y="4379321"/>
            <a:ext cx="228600" cy="203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81600" y="4506896"/>
            <a:ext cx="3352800" cy="338554"/>
          </a:xfrm>
          <a:prstGeom prst="rect">
            <a:avLst/>
          </a:prstGeom>
          <a:noFill/>
        </p:spPr>
        <p:txBody>
          <a:bodyPr wrap="square" rtlCol="0">
            <a:spAutoFit/>
          </a:bodyPr>
          <a:lstStyle/>
          <a:p>
            <a:r>
              <a:rPr lang="en-US" sz="1600" dirty="0">
                <a:solidFill>
                  <a:schemeClr val="bg1"/>
                </a:solidFill>
              </a:rPr>
              <a:t>Regularity </a:t>
            </a:r>
          </a:p>
        </p:txBody>
      </p:sp>
      <p:sp>
        <p:nvSpPr>
          <p:cNvPr id="22" name="Oval 21"/>
          <p:cNvSpPr/>
          <p:nvPr/>
        </p:nvSpPr>
        <p:spPr>
          <a:xfrm>
            <a:off x="6932920" y="4379321"/>
            <a:ext cx="228600" cy="203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010400" y="4125896"/>
            <a:ext cx="1293944" cy="338554"/>
          </a:xfrm>
          <a:prstGeom prst="rect">
            <a:avLst/>
          </a:prstGeom>
          <a:noFill/>
        </p:spPr>
        <p:txBody>
          <a:bodyPr wrap="square" rtlCol="0">
            <a:spAutoFit/>
          </a:bodyPr>
          <a:lstStyle/>
          <a:p>
            <a:r>
              <a:rPr lang="en-US" sz="1600" dirty="0">
                <a:solidFill>
                  <a:schemeClr val="bg1"/>
                </a:solidFill>
              </a:rPr>
              <a:t>Sleepiness </a:t>
            </a:r>
          </a:p>
        </p:txBody>
      </p:sp>
      <p:sp>
        <p:nvSpPr>
          <p:cNvPr id="24" name="Oval 23"/>
          <p:cNvSpPr/>
          <p:nvPr/>
        </p:nvSpPr>
        <p:spPr>
          <a:xfrm>
            <a:off x="4875520" y="4379321"/>
            <a:ext cx="228600" cy="203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837332" y="4015942"/>
            <a:ext cx="1293944" cy="338554"/>
          </a:xfrm>
          <a:prstGeom prst="rect">
            <a:avLst/>
          </a:prstGeom>
          <a:noFill/>
        </p:spPr>
        <p:txBody>
          <a:bodyPr wrap="square" rtlCol="0">
            <a:spAutoFit/>
          </a:bodyPr>
          <a:lstStyle/>
          <a:p>
            <a:r>
              <a:rPr lang="en-US" sz="1600" dirty="0">
                <a:solidFill>
                  <a:schemeClr val="bg1"/>
                </a:solidFill>
              </a:rPr>
              <a:t>Timing</a:t>
            </a:r>
          </a:p>
        </p:txBody>
      </p:sp>
      <p:sp>
        <p:nvSpPr>
          <p:cNvPr id="28" name="Oval 27"/>
          <p:cNvSpPr/>
          <p:nvPr/>
        </p:nvSpPr>
        <p:spPr>
          <a:xfrm>
            <a:off x="2703732" y="3845921"/>
            <a:ext cx="228600" cy="2037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932332" y="3744896"/>
            <a:ext cx="4876800" cy="338554"/>
          </a:xfrm>
          <a:prstGeom prst="rect">
            <a:avLst/>
          </a:prstGeom>
          <a:noFill/>
        </p:spPr>
        <p:txBody>
          <a:bodyPr wrap="square" rtlCol="0">
            <a:spAutoFit/>
          </a:bodyPr>
          <a:lstStyle/>
          <a:p>
            <a:r>
              <a:rPr lang="en-US" sz="1600" dirty="0">
                <a:solidFill>
                  <a:schemeClr val="bg1"/>
                </a:solidFill>
              </a:rPr>
              <a:t># Extreme Characteristics</a:t>
            </a:r>
          </a:p>
        </p:txBody>
      </p:sp>
      <p:sp>
        <p:nvSpPr>
          <p:cNvPr id="26" name="Rectangle 25"/>
          <p:cNvSpPr/>
          <p:nvPr/>
        </p:nvSpPr>
        <p:spPr>
          <a:xfrm rot="16200000">
            <a:off x="-1929201" y="3481001"/>
            <a:ext cx="4191001" cy="276999"/>
          </a:xfrm>
          <a:prstGeom prst="rect">
            <a:avLst/>
          </a:prstGeom>
          <a:solidFill>
            <a:schemeClr val="tx1"/>
          </a:solidFill>
        </p:spPr>
        <p:txBody>
          <a:bodyPr wrap="square">
            <a:spAutoFit/>
          </a:bodyPr>
          <a:lstStyle/>
          <a:p>
            <a:pPr algn="ctr"/>
            <a:r>
              <a:rPr lang="en-US" sz="1200" b="1" dirty="0">
                <a:solidFill>
                  <a:schemeClr val="bg1"/>
                </a:solidFill>
                <a:latin typeface="Arial" panose="020B0604020202020204" pitchFamily="34" charset="0"/>
                <a:cs typeface="Arial" panose="020B0604020202020204" pitchFamily="34" charset="0"/>
              </a:rPr>
              <a:t>VIMP or Predictor Relative to VIMP of Age X 100</a:t>
            </a:r>
          </a:p>
        </p:txBody>
      </p:sp>
    </p:spTree>
    <p:extLst>
      <p:ext uri="{BB962C8B-B14F-4D97-AF65-F5344CB8AC3E}">
        <p14:creationId xmlns:p14="http://schemas.microsoft.com/office/powerpoint/2010/main" val="519588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p:bldP spid="10" grpId="0" animBg="1"/>
      <p:bldP spid="11" grpId="0"/>
      <p:bldP spid="13" grpId="0" animBg="1"/>
      <p:bldP spid="15" grpId="0"/>
      <p:bldP spid="18" grpId="0" animBg="1"/>
      <p:bldP spid="19" grpId="0"/>
      <p:bldP spid="20" grpId="0" animBg="1"/>
      <p:bldP spid="21" grpId="0"/>
      <p:bldP spid="22" grpId="0" animBg="1"/>
      <p:bldP spid="23" grpId="0"/>
      <p:bldP spid="24" grpId="0" animBg="1"/>
      <p:bldP spid="25" grpId="0"/>
      <p:bldP spid="28" grpId="0" animBg="1"/>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title"/>
          </p:nvPr>
        </p:nvSpPr>
        <p:spPr/>
        <p:txBody>
          <a:bodyPr/>
          <a:lstStyle/>
          <a:p>
            <a:r>
              <a:rPr lang="en-US" sz="3200">
                <a:latin typeface="Arial" charset="0"/>
              </a:rPr>
              <a:t>Characteristics of Sleep and Risk of </a:t>
            </a:r>
            <a:br>
              <a:rPr lang="en-US" sz="3200">
                <a:latin typeface="Arial" charset="0"/>
              </a:rPr>
            </a:br>
            <a:r>
              <a:rPr lang="en-US" sz="3200">
                <a:latin typeface="Arial" charset="0"/>
              </a:rPr>
              <a:t>Falls and Fractures</a:t>
            </a:r>
          </a:p>
        </p:txBody>
      </p:sp>
      <p:graphicFrame>
        <p:nvGraphicFramePr>
          <p:cNvPr id="34819" name="Object 3"/>
          <p:cNvGraphicFramePr>
            <a:graphicFrameLocks noGrp="1" noChangeAspect="1"/>
          </p:cNvGraphicFramePr>
          <p:nvPr>
            <p:ph idx="1"/>
          </p:nvPr>
        </p:nvGraphicFramePr>
        <p:xfrm>
          <a:off x="2336800" y="1447800"/>
          <a:ext cx="4353278" cy="5105400"/>
        </p:xfrm>
        <a:graphic>
          <a:graphicData uri="http://schemas.openxmlformats.org/presentationml/2006/ole">
            <mc:AlternateContent xmlns:mc="http://schemas.openxmlformats.org/markup-compatibility/2006">
              <mc:Choice xmlns:v="urn:schemas-microsoft-com:vml" Requires="v">
                <p:oleObj spid="_x0000_s1049" name="Image" r:id="rId3" imgW="1803175" imgH="2120635" progId="Photoshop.Image.6">
                  <p:embed/>
                </p:oleObj>
              </mc:Choice>
              <mc:Fallback>
                <p:oleObj name="Image" r:id="rId3" imgW="1803175" imgH="2120635"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6800" y="1447800"/>
                        <a:ext cx="4353278"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313017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and Falls</a:t>
            </a:r>
            <a:endParaRPr lang="en-US" dirty="0"/>
          </a:p>
        </p:txBody>
      </p:sp>
      <p:sp>
        <p:nvSpPr>
          <p:cNvPr id="3" name="Content Placeholder 2"/>
          <p:cNvSpPr>
            <a:spLocks noGrp="1"/>
          </p:cNvSpPr>
          <p:nvPr>
            <p:ph idx="1"/>
          </p:nvPr>
        </p:nvSpPr>
        <p:spPr/>
        <p:txBody>
          <a:bodyPr>
            <a:normAutofit/>
          </a:bodyPr>
          <a:lstStyle/>
          <a:p>
            <a:pPr>
              <a:lnSpc>
                <a:spcPct val="90000"/>
              </a:lnSpc>
            </a:pPr>
            <a:r>
              <a:rPr lang="en-US" sz="2800" dirty="0"/>
              <a:t>Falls occur in approximately a third of community-dwelling older adults each </a:t>
            </a:r>
            <a:r>
              <a:rPr lang="en-US" sz="2800" dirty="0" smtClean="0"/>
              <a:t>year</a:t>
            </a:r>
            <a:endParaRPr lang="en-US" sz="2800" baseline="30000" dirty="0"/>
          </a:p>
          <a:p>
            <a:pPr lvl="1">
              <a:lnSpc>
                <a:spcPct val="90000"/>
              </a:lnSpc>
              <a:buClr>
                <a:schemeClr val="tx1"/>
              </a:buClr>
            </a:pPr>
            <a:r>
              <a:rPr lang="en-US" sz="2400" dirty="0"/>
              <a:t>&gt;50% of institutionalized elders fall each </a:t>
            </a:r>
            <a:r>
              <a:rPr lang="en-US" sz="2400" dirty="0" smtClean="0"/>
              <a:t>year</a:t>
            </a:r>
          </a:p>
          <a:p>
            <a:pPr lvl="1">
              <a:lnSpc>
                <a:spcPct val="90000"/>
              </a:lnSpc>
              <a:buClr>
                <a:schemeClr val="tx1"/>
              </a:buClr>
            </a:pPr>
            <a:r>
              <a:rPr lang="en-US" sz="2400" dirty="0" smtClean="0"/>
              <a:t>Major cause of disability and mortality</a:t>
            </a:r>
            <a:endParaRPr lang="en-US" sz="2400" dirty="0"/>
          </a:p>
          <a:p>
            <a:r>
              <a:rPr lang="en-US" dirty="0" smtClean="0"/>
              <a:t>Evidence suggests increased fall risk in older adults with sleep problems</a:t>
            </a:r>
          </a:p>
          <a:p>
            <a:pPr lvl="1"/>
            <a:r>
              <a:rPr lang="en-US" dirty="0" smtClean="0"/>
              <a:t>‘Poor sleep’ may represent a </a:t>
            </a:r>
            <a:r>
              <a:rPr lang="en-US" dirty="0" smtClean="0"/>
              <a:t>potentially modifiable </a:t>
            </a:r>
            <a:r>
              <a:rPr lang="en-US" dirty="0" smtClean="0"/>
              <a:t>risk factor to reduce risk of falls</a:t>
            </a:r>
          </a:p>
          <a:p>
            <a:endParaRPr lang="en-US" dirty="0"/>
          </a:p>
        </p:txBody>
      </p:sp>
    </p:spTree>
    <p:extLst>
      <p:ext uri="{BB962C8B-B14F-4D97-AF65-F5344CB8AC3E}">
        <p14:creationId xmlns:p14="http://schemas.microsoft.com/office/powerpoint/2010/main" val="303563382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and Falls, continued</a:t>
            </a:r>
            <a:endParaRPr lang="en-US" dirty="0"/>
          </a:p>
        </p:txBody>
      </p:sp>
      <p:sp>
        <p:nvSpPr>
          <p:cNvPr id="3" name="Content Placeholder 2"/>
          <p:cNvSpPr>
            <a:spLocks noGrp="1"/>
          </p:cNvSpPr>
          <p:nvPr>
            <p:ph idx="1"/>
          </p:nvPr>
        </p:nvSpPr>
        <p:spPr/>
        <p:txBody>
          <a:bodyPr>
            <a:normAutofit fontScale="92500" lnSpcReduction="10000"/>
          </a:bodyPr>
          <a:lstStyle/>
          <a:p>
            <a:r>
              <a:rPr lang="en-US" b="1" i="1" dirty="0"/>
              <a:t>Controversy</a:t>
            </a:r>
            <a:r>
              <a:rPr lang="en-US" dirty="0"/>
              <a:t>: is it the sleep problem, or medications (e.g. hypnotics) used to treat the sleep problem that is responsible for increased fall risk?</a:t>
            </a:r>
          </a:p>
          <a:p>
            <a:pPr lvl="1"/>
            <a:r>
              <a:rPr lang="en-US" dirty="0"/>
              <a:t>Most studies did not examine the </a:t>
            </a:r>
            <a:r>
              <a:rPr lang="en-US" i="1" dirty="0"/>
              <a:t>independent</a:t>
            </a:r>
            <a:r>
              <a:rPr lang="en-US" dirty="0"/>
              <a:t> effects of disturbed sleep and medications used to treat sleep</a:t>
            </a:r>
          </a:p>
          <a:p>
            <a:r>
              <a:rPr lang="en-US" dirty="0" smtClean="0">
                <a:latin typeface="+mj-lt"/>
              </a:rPr>
              <a:t>Clinical trials </a:t>
            </a:r>
            <a:r>
              <a:rPr lang="en-US" dirty="0">
                <a:latin typeface="+mj-lt"/>
              </a:rPr>
              <a:t>assessing pharmaceutical </a:t>
            </a:r>
            <a:r>
              <a:rPr lang="en-US" dirty="0" smtClean="0">
                <a:latin typeface="+mj-lt"/>
              </a:rPr>
              <a:t>interventions </a:t>
            </a:r>
            <a:r>
              <a:rPr lang="en-US" dirty="0">
                <a:latin typeface="+mj-lt"/>
              </a:rPr>
              <a:t>for insomnia have not been designed with power to test effects of treatment on risk for </a:t>
            </a:r>
            <a:r>
              <a:rPr lang="en-US" dirty="0" smtClean="0">
                <a:latin typeface="+mj-lt"/>
              </a:rPr>
              <a:t>falls</a:t>
            </a:r>
          </a:p>
        </p:txBody>
      </p:sp>
    </p:spTree>
    <p:extLst>
      <p:ext uri="{BB962C8B-B14F-4D97-AF65-F5344CB8AC3E}">
        <p14:creationId xmlns:p14="http://schemas.microsoft.com/office/powerpoint/2010/main" val="159349577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0" y="228600"/>
            <a:ext cx="9144000" cy="1096963"/>
          </a:xfrm>
        </p:spPr>
        <p:txBody>
          <a:bodyPr>
            <a:normAutofit fontScale="90000"/>
          </a:bodyPr>
          <a:lstStyle/>
          <a:p>
            <a:pPr eaLnBrk="1" hangingPunct="1">
              <a:defRPr/>
            </a:pPr>
            <a:r>
              <a:rPr lang="en-US" altLang="en-US" sz="3400" dirty="0" err="1" smtClean="0">
                <a:solidFill>
                  <a:schemeClr val="tx1"/>
                </a:solidFill>
                <a:ea typeface="+mj-ea"/>
              </a:rPr>
              <a:t>Actigraphic</a:t>
            </a:r>
            <a:r>
              <a:rPr lang="en-US" altLang="en-US" sz="3400" dirty="0" smtClean="0">
                <a:solidFill>
                  <a:schemeClr val="tx1"/>
                </a:solidFill>
                <a:ea typeface="+mj-ea"/>
              </a:rPr>
              <a:t> measures of nightly sleep duration and </a:t>
            </a:r>
            <a:br>
              <a:rPr lang="en-US" altLang="en-US" sz="3400" dirty="0" smtClean="0">
                <a:solidFill>
                  <a:schemeClr val="tx1"/>
                </a:solidFill>
                <a:ea typeface="+mj-ea"/>
              </a:rPr>
            </a:br>
            <a:r>
              <a:rPr lang="en-US" altLang="en-US" sz="3400" dirty="0" smtClean="0">
                <a:solidFill>
                  <a:schemeClr val="tx1"/>
                </a:solidFill>
                <a:ea typeface="+mj-ea"/>
              </a:rPr>
              <a:t>risk of falls in older women</a:t>
            </a:r>
            <a:r>
              <a:rPr lang="en-US" altLang="en-US" sz="3400" baseline="30000" dirty="0" smtClean="0">
                <a:solidFill>
                  <a:schemeClr val="tx1"/>
                </a:solidFill>
                <a:ea typeface="+mj-ea"/>
              </a:rPr>
              <a:t>1</a:t>
            </a:r>
            <a:r>
              <a:rPr lang="en-US" altLang="en-US" sz="3400" dirty="0" smtClean="0">
                <a:solidFill>
                  <a:schemeClr val="tx1"/>
                </a:solidFill>
                <a:ea typeface="+mj-ea"/>
              </a:rPr>
              <a:t> (SOF)</a:t>
            </a:r>
            <a:endParaRPr lang="en-US" altLang="en-US" sz="3400" baseline="30000" dirty="0" smtClean="0">
              <a:solidFill>
                <a:schemeClr val="tx1"/>
              </a:solidFill>
              <a:ea typeface="+mj-ea"/>
            </a:endParaRPr>
          </a:p>
        </p:txBody>
      </p:sp>
      <p:grpSp>
        <p:nvGrpSpPr>
          <p:cNvPr id="27651" name="Group 3"/>
          <p:cNvGrpSpPr>
            <a:grpSpLocks/>
          </p:cNvGrpSpPr>
          <p:nvPr/>
        </p:nvGrpSpPr>
        <p:grpSpPr bwMode="auto">
          <a:xfrm>
            <a:off x="546832" y="1459815"/>
            <a:ext cx="7973162" cy="4197133"/>
            <a:chOff x="1193" y="1063"/>
            <a:chExt cx="4005" cy="2680"/>
          </a:xfrm>
        </p:grpSpPr>
        <p:grpSp>
          <p:nvGrpSpPr>
            <p:cNvPr id="27654" name="Group 4"/>
            <p:cNvGrpSpPr>
              <a:grpSpLocks/>
            </p:cNvGrpSpPr>
            <p:nvPr/>
          </p:nvGrpSpPr>
          <p:grpSpPr bwMode="auto">
            <a:xfrm>
              <a:off x="1193" y="1063"/>
              <a:ext cx="4005" cy="2680"/>
              <a:chOff x="1193" y="1063"/>
              <a:chExt cx="4005" cy="2680"/>
            </a:xfrm>
          </p:grpSpPr>
          <p:graphicFrame>
            <p:nvGraphicFramePr>
              <p:cNvPr id="2" name="Object 5"/>
              <p:cNvGraphicFramePr>
                <a:graphicFrameLocks noChangeAspect="1"/>
              </p:cNvGraphicFramePr>
              <p:nvPr>
                <p:extLst>
                  <p:ext uri="{D42A27DB-BD31-4B8C-83A1-F6EECF244321}">
                    <p14:modId xmlns:p14="http://schemas.microsoft.com/office/powerpoint/2010/main" val="643185800"/>
                  </p:ext>
                </p:extLst>
              </p:nvPr>
            </p:nvGraphicFramePr>
            <p:xfrm>
              <a:off x="1193" y="1063"/>
              <a:ext cx="4005" cy="2680"/>
            </p:xfrm>
            <a:graphic>
              <a:graphicData uri="http://schemas.openxmlformats.org/drawingml/2006/chart">
                <c:chart xmlns:c="http://schemas.openxmlformats.org/drawingml/2006/chart" xmlns:r="http://schemas.openxmlformats.org/officeDocument/2006/relationships" r:id="rId2"/>
              </a:graphicData>
            </a:graphic>
          </p:graphicFrame>
          <p:sp>
            <p:nvSpPr>
              <p:cNvPr id="27657" name="Text Box 6"/>
              <p:cNvSpPr txBox="1">
                <a:spLocks noChangeArrowheads="1"/>
              </p:cNvSpPr>
              <p:nvPr/>
            </p:nvSpPr>
            <p:spPr bwMode="auto">
              <a:xfrm>
                <a:off x="1842" y="3269"/>
                <a:ext cx="108" cy="19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400">
                    <a:solidFill>
                      <a:schemeClr val="tx1"/>
                    </a:solidFill>
                    <a:latin typeface="Garamond" charset="0"/>
                    <a:ea typeface="ＭＳ Ｐゴシック" charset="0"/>
                  </a:defRPr>
                </a:lvl1pPr>
                <a:lvl2pPr marL="742950" indent="-285750">
                  <a:defRPr sz="3400">
                    <a:solidFill>
                      <a:schemeClr val="tx1"/>
                    </a:solidFill>
                    <a:latin typeface="Garamond" charset="0"/>
                    <a:ea typeface="ＭＳ Ｐゴシック" charset="0"/>
                  </a:defRPr>
                </a:lvl2pPr>
                <a:lvl3pPr marL="1143000" indent="-228600">
                  <a:defRPr sz="3400">
                    <a:solidFill>
                      <a:schemeClr val="tx1"/>
                    </a:solidFill>
                    <a:latin typeface="Garamond" charset="0"/>
                    <a:ea typeface="ＭＳ Ｐゴシック" charset="0"/>
                  </a:defRPr>
                </a:lvl3pPr>
                <a:lvl4pPr marL="1600200" indent="-228600">
                  <a:defRPr sz="3400">
                    <a:solidFill>
                      <a:schemeClr val="tx1"/>
                    </a:solidFill>
                    <a:latin typeface="Garamond" charset="0"/>
                    <a:ea typeface="ＭＳ Ｐゴシック" charset="0"/>
                  </a:defRPr>
                </a:lvl4pPr>
                <a:lvl5pPr marL="2057400" indent="-228600">
                  <a:defRPr sz="3400">
                    <a:solidFill>
                      <a:schemeClr val="tx1"/>
                    </a:solidFill>
                    <a:latin typeface="Garamond" charset="0"/>
                    <a:ea typeface="ＭＳ Ｐゴシック" charset="0"/>
                  </a:defRPr>
                </a:lvl5pPr>
                <a:lvl6pPr marL="2514600" indent="-228600" eaLnBrk="0" fontAlgn="base" hangingPunct="0">
                  <a:spcBef>
                    <a:spcPct val="0"/>
                  </a:spcBef>
                  <a:spcAft>
                    <a:spcPct val="0"/>
                  </a:spcAft>
                  <a:defRPr sz="3400">
                    <a:solidFill>
                      <a:schemeClr val="tx1"/>
                    </a:solidFill>
                    <a:latin typeface="Garamond" charset="0"/>
                    <a:ea typeface="ＭＳ Ｐゴシック" charset="0"/>
                  </a:defRPr>
                </a:lvl6pPr>
                <a:lvl7pPr marL="2971800" indent="-228600" eaLnBrk="0" fontAlgn="base" hangingPunct="0">
                  <a:spcBef>
                    <a:spcPct val="0"/>
                  </a:spcBef>
                  <a:spcAft>
                    <a:spcPct val="0"/>
                  </a:spcAft>
                  <a:defRPr sz="3400">
                    <a:solidFill>
                      <a:schemeClr val="tx1"/>
                    </a:solidFill>
                    <a:latin typeface="Garamond" charset="0"/>
                    <a:ea typeface="ＭＳ Ｐゴシック" charset="0"/>
                  </a:defRPr>
                </a:lvl7pPr>
                <a:lvl8pPr marL="3429000" indent="-228600" eaLnBrk="0" fontAlgn="base" hangingPunct="0">
                  <a:spcBef>
                    <a:spcPct val="0"/>
                  </a:spcBef>
                  <a:spcAft>
                    <a:spcPct val="0"/>
                  </a:spcAft>
                  <a:defRPr sz="3400">
                    <a:solidFill>
                      <a:schemeClr val="tx1"/>
                    </a:solidFill>
                    <a:latin typeface="Garamond" charset="0"/>
                    <a:ea typeface="ＭＳ Ｐゴシック" charset="0"/>
                  </a:defRPr>
                </a:lvl8pPr>
                <a:lvl9pPr marL="3886200" indent="-228600" eaLnBrk="0" fontAlgn="base" hangingPunct="0">
                  <a:spcBef>
                    <a:spcPct val="0"/>
                  </a:spcBef>
                  <a:spcAft>
                    <a:spcPct val="0"/>
                  </a:spcAft>
                  <a:defRPr sz="3400">
                    <a:solidFill>
                      <a:schemeClr val="tx1"/>
                    </a:solidFill>
                    <a:latin typeface="Garamond" charset="0"/>
                    <a:ea typeface="ＭＳ Ｐゴシック" charset="0"/>
                  </a:defRPr>
                </a:lvl9pPr>
              </a:lstStyle>
              <a:p>
                <a:pPr eaLnBrk="1" hangingPunct="1"/>
                <a:endParaRPr lang="en-GB" sz="1400">
                  <a:latin typeface="Arial" charset="0"/>
                </a:endParaRPr>
              </a:p>
            </p:txBody>
          </p:sp>
        </p:grpSp>
        <p:sp>
          <p:nvSpPr>
            <p:cNvPr id="27655" name="Text Box 7"/>
            <p:cNvSpPr txBox="1">
              <a:spLocks noChangeArrowheads="1"/>
            </p:cNvSpPr>
            <p:nvPr/>
          </p:nvSpPr>
          <p:spPr bwMode="auto">
            <a:xfrm>
              <a:off x="3523" y="2251"/>
              <a:ext cx="76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400">
                  <a:solidFill>
                    <a:schemeClr val="tx1"/>
                  </a:solidFill>
                  <a:latin typeface="Garamond" charset="0"/>
                  <a:ea typeface="ＭＳ Ｐゴシック" charset="0"/>
                </a:defRPr>
              </a:lvl1pPr>
              <a:lvl2pPr marL="742950" indent="-285750">
                <a:defRPr sz="3400">
                  <a:solidFill>
                    <a:schemeClr val="tx1"/>
                  </a:solidFill>
                  <a:latin typeface="Garamond" charset="0"/>
                  <a:ea typeface="ＭＳ Ｐゴシック" charset="0"/>
                </a:defRPr>
              </a:lvl2pPr>
              <a:lvl3pPr marL="1143000" indent="-228600">
                <a:defRPr sz="3400">
                  <a:solidFill>
                    <a:schemeClr val="tx1"/>
                  </a:solidFill>
                  <a:latin typeface="Garamond" charset="0"/>
                  <a:ea typeface="ＭＳ Ｐゴシック" charset="0"/>
                </a:defRPr>
              </a:lvl3pPr>
              <a:lvl4pPr marL="1600200" indent="-228600">
                <a:defRPr sz="3400">
                  <a:solidFill>
                    <a:schemeClr val="tx1"/>
                  </a:solidFill>
                  <a:latin typeface="Garamond" charset="0"/>
                  <a:ea typeface="ＭＳ Ｐゴシック" charset="0"/>
                </a:defRPr>
              </a:lvl4pPr>
              <a:lvl5pPr marL="2057400" indent="-228600">
                <a:defRPr sz="3400">
                  <a:solidFill>
                    <a:schemeClr val="tx1"/>
                  </a:solidFill>
                  <a:latin typeface="Garamond" charset="0"/>
                  <a:ea typeface="ＭＳ Ｐゴシック" charset="0"/>
                </a:defRPr>
              </a:lvl5pPr>
              <a:lvl6pPr marL="2514600" indent="-228600" eaLnBrk="0" fontAlgn="base" hangingPunct="0">
                <a:spcBef>
                  <a:spcPct val="0"/>
                </a:spcBef>
                <a:spcAft>
                  <a:spcPct val="0"/>
                </a:spcAft>
                <a:defRPr sz="3400">
                  <a:solidFill>
                    <a:schemeClr val="tx1"/>
                  </a:solidFill>
                  <a:latin typeface="Garamond" charset="0"/>
                  <a:ea typeface="ＭＳ Ｐゴシック" charset="0"/>
                </a:defRPr>
              </a:lvl6pPr>
              <a:lvl7pPr marL="2971800" indent="-228600" eaLnBrk="0" fontAlgn="base" hangingPunct="0">
                <a:spcBef>
                  <a:spcPct val="0"/>
                </a:spcBef>
                <a:spcAft>
                  <a:spcPct val="0"/>
                </a:spcAft>
                <a:defRPr sz="3400">
                  <a:solidFill>
                    <a:schemeClr val="tx1"/>
                  </a:solidFill>
                  <a:latin typeface="Garamond" charset="0"/>
                  <a:ea typeface="ＭＳ Ｐゴシック" charset="0"/>
                </a:defRPr>
              </a:lvl7pPr>
              <a:lvl8pPr marL="3429000" indent="-228600" eaLnBrk="0" fontAlgn="base" hangingPunct="0">
                <a:spcBef>
                  <a:spcPct val="0"/>
                </a:spcBef>
                <a:spcAft>
                  <a:spcPct val="0"/>
                </a:spcAft>
                <a:defRPr sz="3400">
                  <a:solidFill>
                    <a:schemeClr val="tx1"/>
                  </a:solidFill>
                  <a:latin typeface="Garamond" charset="0"/>
                  <a:ea typeface="ＭＳ Ｐゴシック" charset="0"/>
                </a:defRPr>
              </a:lvl8pPr>
              <a:lvl9pPr marL="3886200" indent="-228600" eaLnBrk="0" fontAlgn="base" hangingPunct="0">
                <a:spcBef>
                  <a:spcPct val="0"/>
                </a:spcBef>
                <a:spcAft>
                  <a:spcPct val="0"/>
                </a:spcAft>
                <a:defRPr sz="3400">
                  <a:solidFill>
                    <a:schemeClr val="tx1"/>
                  </a:solidFill>
                  <a:latin typeface="Garamond" charset="0"/>
                  <a:ea typeface="ＭＳ Ｐゴシック" charset="0"/>
                </a:defRPr>
              </a:lvl9pPr>
            </a:lstStyle>
            <a:p>
              <a:pPr algn="ctr" eaLnBrk="1" hangingPunct="1">
                <a:spcBef>
                  <a:spcPct val="50000"/>
                </a:spcBef>
              </a:pPr>
              <a:r>
                <a:rPr lang="en-US" sz="1200" dirty="0">
                  <a:latin typeface="Arial" charset="0"/>
                </a:rPr>
                <a:t>Reference</a:t>
              </a:r>
            </a:p>
          </p:txBody>
        </p:sp>
      </p:grpSp>
      <p:sp>
        <p:nvSpPr>
          <p:cNvPr id="27652" name="Rectangle 8"/>
          <p:cNvSpPr>
            <a:spLocks noChangeArrowheads="1"/>
          </p:cNvSpPr>
          <p:nvPr/>
        </p:nvSpPr>
        <p:spPr bwMode="auto">
          <a:xfrm>
            <a:off x="5791200" y="1676400"/>
            <a:ext cx="2087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GB" sz="1600"/>
              <a:t>n=2,978, mean age=83y</a:t>
            </a:r>
          </a:p>
        </p:txBody>
      </p:sp>
      <p:sp>
        <p:nvSpPr>
          <p:cNvPr id="27653" name="Text Box 10"/>
          <p:cNvSpPr txBox="1">
            <a:spLocks noChangeArrowheads="1"/>
          </p:cNvSpPr>
          <p:nvPr/>
        </p:nvSpPr>
        <p:spPr bwMode="auto">
          <a:xfrm>
            <a:off x="304800" y="5626894"/>
            <a:ext cx="865618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marL="342900" indent="-342900">
              <a:defRPr sz="3400">
                <a:solidFill>
                  <a:schemeClr val="tx1"/>
                </a:solidFill>
                <a:latin typeface="Garamond" charset="0"/>
                <a:ea typeface="ＭＳ Ｐゴシック" charset="0"/>
              </a:defRPr>
            </a:lvl1pPr>
            <a:lvl2pPr marL="800100" indent="-342900">
              <a:defRPr sz="3400">
                <a:solidFill>
                  <a:schemeClr val="tx1"/>
                </a:solidFill>
                <a:latin typeface="Garamond" charset="0"/>
                <a:ea typeface="ＭＳ Ｐゴシック" charset="0"/>
              </a:defRPr>
            </a:lvl2pPr>
            <a:lvl3pPr marL="1257300" indent="-342900">
              <a:defRPr sz="3400">
                <a:solidFill>
                  <a:schemeClr val="tx1"/>
                </a:solidFill>
                <a:latin typeface="Garamond" charset="0"/>
                <a:ea typeface="ＭＳ Ｐゴシック" charset="0"/>
              </a:defRPr>
            </a:lvl3pPr>
            <a:lvl4pPr marL="1714500" indent="-342900">
              <a:defRPr sz="3400">
                <a:solidFill>
                  <a:schemeClr val="tx1"/>
                </a:solidFill>
                <a:latin typeface="Garamond" charset="0"/>
                <a:ea typeface="ＭＳ Ｐゴシック" charset="0"/>
              </a:defRPr>
            </a:lvl4pPr>
            <a:lvl5pPr marL="2171700" indent="-342900">
              <a:defRPr sz="3400">
                <a:solidFill>
                  <a:schemeClr val="tx1"/>
                </a:solidFill>
                <a:latin typeface="Garamond" charset="0"/>
                <a:ea typeface="ＭＳ Ｐゴシック" charset="0"/>
              </a:defRPr>
            </a:lvl5pPr>
            <a:lvl6pPr marL="2628900" indent="-342900" eaLnBrk="0" fontAlgn="base" hangingPunct="0">
              <a:spcBef>
                <a:spcPct val="0"/>
              </a:spcBef>
              <a:spcAft>
                <a:spcPct val="0"/>
              </a:spcAft>
              <a:defRPr sz="3400">
                <a:solidFill>
                  <a:schemeClr val="tx1"/>
                </a:solidFill>
                <a:latin typeface="Garamond" charset="0"/>
                <a:ea typeface="ＭＳ Ｐゴシック" charset="0"/>
              </a:defRPr>
            </a:lvl6pPr>
            <a:lvl7pPr marL="3086100" indent="-342900" eaLnBrk="0" fontAlgn="base" hangingPunct="0">
              <a:spcBef>
                <a:spcPct val="0"/>
              </a:spcBef>
              <a:spcAft>
                <a:spcPct val="0"/>
              </a:spcAft>
              <a:defRPr sz="3400">
                <a:solidFill>
                  <a:schemeClr val="tx1"/>
                </a:solidFill>
                <a:latin typeface="Garamond" charset="0"/>
                <a:ea typeface="ＭＳ Ｐゴシック" charset="0"/>
              </a:defRPr>
            </a:lvl7pPr>
            <a:lvl8pPr marL="3543300" indent="-342900" eaLnBrk="0" fontAlgn="base" hangingPunct="0">
              <a:spcBef>
                <a:spcPct val="0"/>
              </a:spcBef>
              <a:spcAft>
                <a:spcPct val="0"/>
              </a:spcAft>
              <a:defRPr sz="3400">
                <a:solidFill>
                  <a:schemeClr val="tx1"/>
                </a:solidFill>
                <a:latin typeface="Garamond" charset="0"/>
                <a:ea typeface="ＭＳ Ｐゴシック" charset="0"/>
              </a:defRPr>
            </a:lvl8pPr>
            <a:lvl9pPr marL="4000500" indent="-342900" eaLnBrk="0" fontAlgn="base" hangingPunct="0">
              <a:spcBef>
                <a:spcPct val="0"/>
              </a:spcBef>
              <a:spcAft>
                <a:spcPct val="0"/>
              </a:spcAft>
              <a:defRPr sz="3400">
                <a:solidFill>
                  <a:schemeClr val="tx1"/>
                </a:solidFill>
                <a:latin typeface="Garamond" charset="0"/>
                <a:ea typeface="ＭＳ Ｐゴシック" charset="0"/>
              </a:defRPr>
            </a:lvl9pPr>
          </a:lstStyle>
          <a:p>
            <a:pPr eaLnBrk="1" hangingPunct="1"/>
            <a:r>
              <a:rPr lang="en-US" sz="1400" dirty="0">
                <a:latin typeface="+mn-lt"/>
              </a:rPr>
              <a:t>1. Stone KL et al. Arch </a:t>
            </a:r>
            <a:r>
              <a:rPr lang="en-US" sz="1400" dirty="0" err="1">
                <a:latin typeface="+mn-lt"/>
              </a:rPr>
              <a:t>Int</a:t>
            </a:r>
            <a:r>
              <a:rPr lang="en-US" sz="1400" dirty="0">
                <a:latin typeface="+mn-lt"/>
              </a:rPr>
              <a:t> Med 2008; 168(16): 1768-75.</a:t>
            </a:r>
            <a:endParaRPr lang="en-US" sz="1200" dirty="0">
              <a:solidFill>
                <a:schemeClr val="accent2"/>
              </a:solidFill>
              <a:latin typeface="+mn-lt"/>
            </a:endParaRPr>
          </a:p>
          <a:p>
            <a:pPr eaLnBrk="1" hangingPunct="1"/>
            <a:r>
              <a:rPr lang="en-GB" sz="1800" dirty="0">
                <a:latin typeface="+mn-lt"/>
              </a:rPr>
              <a:t>* </a:t>
            </a:r>
            <a:r>
              <a:rPr lang="en-GB" sz="1400" dirty="0">
                <a:latin typeface="+mn-lt"/>
              </a:rPr>
              <a:t>Falls were ascertained by tri-annual questionnaire. 549 women (18.4%) suffered 2+ falls during approximately one year after sleep assessment. Results adjusted for age, race, BMI, depression, exercise, instrumental activities of daily living, comorbidities, cognitive function, and use of benzodiazepines and antidepressants.</a:t>
            </a:r>
          </a:p>
          <a:p>
            <a:pPr eaLnBrk="1" hangingPunct="1">
              <a:buFontTx/>
              <a:buAutoNum type="arabicPeriod"/>
            </a:pPr>
            <a:endParaRPr lang="en-US" sz="1400" dirty="0">
              <a:solidFill>
                <a:schemeClr val="accent2"/>
              </a:solidFill>
            </a:endParaRPr>
          </a:p>
        </p:txBody>
      </p:sp>
    </p:spTree>
    <p:extLst>
      <p:ext uri="{BB962C8B-B14F-4D97-AF65-F5344CB8AC3E}">
        <p14:creationId xmlns:p14="http://schemas.microsoft.com/office/powerpoint/2010/main" val="40787921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8" name="Rectangle 10"/>
          <p:cNvSpPr>
            <a:spLocks noGrp="1" noRot="1" noChangeArrowheads="1"/>
          </p:cNvSpPr>
          <p:nvPr>
            <p:ph type="title"/>
          </p:nvPr>
        </p:nvSpPr>
        <p:spPr>
          <a:xfrm>
            <a:off x="76200" y="304800"/>
            <a:ext cx="8991600" cy="1143000"/>
          </a:xfrm>
        </p:spPr>
        <p:txBody>
          <a:bodyPr/>
          <a:lstStyle/>
          <a:p>
            <a:pPr eaLnBrk="1" hangingPunct="1"/>
            <a:r>
              <a:rPr lang="en-US" sz="3400" dirty="0" err="1">
                <a:solidFill>
                  <a:schemeClr val="tx1"/>
                </a:solidFill>
              </a:rPr>
              <a:t>Actigraphic</a:t>
            </a:r>
            <a:r>
              <a:rPr lang="en-US" sz="3400" dirty="0">
                <a:solidFill>
                  <a:schemeClr val="tx1"/>
                </a:solidFill>
              </a:rPr>
              <a:t> measures of sleep and risk of falls in older women</a:t>
            </a:r>
            <a:r>
              <a:rPr lang="en-US" sz="3400" baseline="30000" dirty="0">
                <a:solidFill>
                  <a:schemeClr val="tx1"/>
                </a:solidFill>
              </a:rPr>
              <a:t>1</a:t>
            </a:r>
            <a:r>
              <a:rPr lang="en-US" sz="3400" dirty="0">
                <a:solidFill>
                  <a:schemeClr val="tx1"/>
                </a:solidFill>
              </a:rPr>
              <a:t> (SOF), additional results</a:t>
            </a:r>
          </a:p>
        </p:txBody>
      </p:sp>
      <p:sp>
        <p:nvSpPr>
          <p:cNvPr id="37899" name="Rectangle 11"/>
          <p:cNvSpPr>
            <a:spLocks noGrp="1" noChangeArrowheads="1"/>
          </p:cNvSpPr>
          <p:nvPr>
            <p:ph type="body" idx="1"/>
          </p:nvPr>
        </p:nvSpPr>
        <p:spPr>
          <a:xfrm>
            <a:off x="457200" y="1752600"/>
            <a:ext cx="8229600" cy="4525963"/>
          </a:xfrm>
        </p:spPr>
        <p:txBody>
          <a:bodyPr>
            <a:normAutofit/>
          </a:bodyPr>
          <a:lstStyle/>
          <a:p>
            <a:pPr eaLnBrk="1" hangingPunct="1"/>
            <a:r>
              <a:rPr lang="en-US" sz="2800" dirty="0"/>
              <a:t>Results between sleep duration and fragmentation and risk of falls were unchanged by adjustment for benzodiazepine use</a:t>
            </a:r>
          </a:p>
          <a:p>
            <a:pPr eaLnBrk="1" hangingPunct="1"/>
            <a:r>
              <a:rPr lang="en-US" sz="2800" dirty="0"/>
              <a:t>Use of short-acting benzodiazepines was associated with increased risk of frequent falls, even after accounting for objectively measured sleep</a:t>
            </a:r>
          </a:p>
          <a:p>
            <a:pPr lvl="1" eaLnBrk="1" hangingPunct="1">
              <a:buClr>
                <a:schemeClr val="tx1"/>
              </a:buClr>
            </a:pPr>
            <a:r>
              <a:rPr lang="en-US" sz="2400" dirty="0"/>
              <a:t>OR=1.53, 95% CI=1.00</a:t>
            </a:r>
            <a:r>
              <a:rPr lang="en-US" sz="2400" dirty="0">
                <a:cs typeface="Arial" charset="0"/>
              </a:rPr>
              <a:t>–</a:t>
            </a:r>
            <a:r>
              <a:rPr lang="en-US" sz="2400" dirty="0" smtClean="0"/>
              <a:t>2.32</a:t>
            </a:r>
            <a:endParaRPr lang="en-US" sz="2400" dirty="0"/>
          </a:p>
        </p:txBody>
      </p:sp>
      <p:sp>
        <p:nvSpPr>
          <p:cNvPr id="29700" name="Text Box 4"/>
          <p:cNvSpPr txBox="1">
            <a:spLocks noChangeArrowheads="1"/>
          </p:cNvSpPr>
          <p:nvPr/>
        </p:nvSpPr>
        <p:spPr bwMode="auto">
          <a:xfrm>
            <a:off x="1001713" y="6510338"/>
            <a:ext cx="41823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3400">
                <a:solidFill>
                  <a:schemeClr val="tx1"/>
                </a:solidFill>
                <a:latin typeface="Garamond" charset="0"/>
                <a:ea typeface="ＭＳ Ｐゴシック" charset="0"/>
              </a:defRPr>
            </a:lvl1pPr>
            <a:lvl2pPr marL="742950" indent="-285750">
              <a:defRPr sz="3400">
                <a:solidFill>
                  <a:schemeClr val="tx1"/>
                </a:solidFill>
                <a:latin typeface="Garamond" charset="0"/>
                <a:ea typeface="ＭＳ Ｐゴシック" charset="0"/>
              </a:defRPr>
            </a:lvl2pPr>
            <a:lvl3pPr marL="1143000" indent="-228600">
              <a:defRPr sz="3400">
                <a:solidFill>
                  <a:schemeClr val="tx1"/>
                </a:solidFill>
                <a:latin typeface="Garamond" charset="0"/>
                <a:ea typeface="ＭＳ Ｐゴシック" charset="0"/>
              </a:defRPr>
            </a:lvl3pPr>
            <a:lvl4pPr marL="1600200" indent="-228600">
              <a:defRPr sz="3400">
                <a:solidFill>
                  <a:schemeClr val="tx1"/>
                </a:solidFill>
                <a:latin typeface="Garamond" charset="0"/>
                <a:ea typeface="ＭＳ Ｐゴシック" charset="0"/>
              </a:defRPr>
            </a:lvl4pPr>
            <a:lvl5pPr marL="2057400" indent="-228600">
              <a:defRPr sz="3400">
                <a:solidFill>
                  <a:schemeClr val="tx1"/>
                </a:solidFill>
                <a:latin typeface="Garamond" charset="0"/>
                <a:ea typeface="ＭＳ Ｐゴシック" charset="0"/>
              </a:defRPr>
            </a:lvl5pPr>
            <a:lvl6pPr marL="2514600" indent="-228600" eaLnBrk="0" fontAlgn="base" hangingPunct="0">
              <a:spcBef>
                <a:spcPct val="0"/>
              </a:spcBef>
              <a:spcAft>
                <a:spcPct val="0"/>
              </a:spcAft>
              <a:defRPr sz="3400">
                <a:solidFill>
                  <a:schemeClr val="tx1"/>
                </a:solidFill>
                <a:latin typeface="Garamond" charset="0"/>
                <a:ea typeface="ＭＳ Ｐゴシック" charset="0"/>
              </a:defRPr>
            </a:lvl6pPr>
            <a:lvl7pPr marL="2971800" indent="-228600" eaLnBrk="0" fontAlgn="base" hangingPunct="0">
              <a:spcBef>
                <a:spcPct val="0"/>
              </a:spcBef>
              <a:spcAft>
                <a:spcPct val="0"/>
              </a:spcAft>
              <a:defRPr sz="3400">
                <a:solidFill>
                  <a:schemeClr val="tx1"/>
                </a:solidFill>
                <a:latin typeface="Garamond" charset="0"/>
                <a:ea typeface="ＭＳ Ｐゴシック" charset="0"/>
              </a:defRPr>
            </a:lvl7pPr>
            <a:lvl8pPr marL="3429000" indent="-228600" eaLnBrk="0" fontAlgn="base" hangingPunct="0">
              <a:spcBef>
                <a:spcPct val="0"/>
              </a:spcBef>
              <a:spcAft>
                <a:spcPct val="0"/>
              </a:spcAft>
              <a:defRPr sz="3400">
                <a:solidFill>
                  <a:schemeClr val="tx1"/>
                </a:solidFill>
                <a:latin typeface="Garamond" charset="0"/>
                <a:ea typeface="ＭＳ Ｐゴシック" charset="0"/>
              </a:defRPr>
            </a:lvl8pPr>
            <a:lvl9pPr marL="3886200" indent="-228600" eaLnBrk="0" fontAlgn="base" hangingPunct="0">
              <a:spcBef>
                <a:spcPct val="0"/>
              </a:spcBef>
              <a:spcAft>
                <a:spcPct val="0"/>
              </a:spcAft>
              <a:defRPr sz="3400">
                <a:solidFill>
                  <a:schemeClr val="tx1"/>
                </a:solidFill>
                <a:latin typeface="Garamond" charset="0"/>
                <a:ea typeface="ＭＳ Ｐゴシック" charset="0"/>
              </a:defRPr>
            </a:lvl9pPr>
          </a:lstStyle>
          <a:p>
            <a:pPr eaLnBrk="1" hangingPunct="1"/>
            <a:r>
              <a:rPr lang="en-US" sz="1400" dirty="0">
                <a:latin typeface="+mn-lt"/>
              </a:rPr>
              <a:t>1. Stone KL et al. Arch </a:t>
            </a:r>
            <a:r>
              <a:rPr lang="en-US" sz="1400" dirty="0" err="1">
                <a:latin typeface="+mn-lt"/>
              </a:rPr>
              <a:t>Int</a:t>
            </a:r>
            <a:r>
              <a:rPr lang="en-US" sz="1400" dirty="0">
                <a:latin typeface="+mn-lt"/>
              </a:rPr>
              <a:t> Med 2008; 168(16): 1768-75.</a:t>
            </a:r>
          </a:p>
        </p:txBody>
      </p:sp>
    </p:spTree>
    <p:extLst>
      <p:ext uri="{BB962C8B-B14F-4D97-AF65-F5344CB8AC3E}">
        <p14:creationId xmlns:p14="http://schemas.microsoft.com/office/powerpoint/2010/main" val="11669854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Non-benzodiazepine sedative hypnotics and risk of falls &amp; fractures</a:t>
            </a:r>
            <a:endParaRPr lang="en-US" dirty="0"/>
          </a:p>
        </p:txBody>
      </p:sp>
      <p:sp>
        <p:nvSpPr>
          <p:cNvPr id="3" name="Content Placeholder 2"/>
          <p:cNvSpPr>
            <a:spLocks noGrp="1"/>
          </p:cNvSpPr>
          <p:nvPr>
            <p:ph idx="1"/>
          </p:nvPr>
        </p:nvSpPr>
        <p:spPr/>
        <p:txBody>
          <a:bodyPr/>
          <a:lstStyle/>
          <a:p>
            <a:r>
              <a:rPr lang="en-US" dirty="0" smtClean="0"/>
              <a:t>Newer ‘Z’ drugs believed to be safer because of shorter half life</a:t>
            </a:r>
          </a:p>
          <a:p>
            <a:r>
              <a:rPr lang="en-US" dirty="0" smtClean="0"/>
              <a:t>Few studies (no trials) of these drugs and risk of falls and fractures</a:t>
            </a:r>
            <a:r>
              <a:rPr lang="is-IS" dirty="0" smtClean="0"/>
              <a:t>…. </a:t>
            </a:r>
            <a:r>
              <a:rPr lang="en-US" i="1" dirty="0" smtClean="0"/>
              <a:t>H</a:t>
            </a:r>
            <a:r>
              <a:rPr lang="is-IS" i="1" dirty="0" smtClean="0"/>
              <a:t>owever so far it is not looking good!</a:t>
            </a:r>
          </a:p>
          <a:p>
            <a:r>
              <a:rPr lang="is-IS" dirty="0" smtClean="0"/>
              <a:t>Zolpidem is </a:t>
            </a:r>
            <a:r>
              <a:rPr lang="is-IS" dirty="0" smtClean="0"/>
              <a:t>a commonly </a:t>
            </a:r>
            <a:r>
              <a:rPr lang="is-IS" dirty="0" smtClean="0"/>
              <a:t>prescribed insomnia </a:t>
            </a:r>
            <a:r>
              <a:rPr lang="is-IS" dirty="0" smtClean="0"/>
              <a:t>medication </a:t>
            </a:r>
            <a:r>
              <a:rPr lang="is-IS" dirty="0" smtClean="0"/>
              <a:t>in the elderly</a:t>
            </a:r>
            <a:endParaRPr lang="en-US" dirty="0"/>
          </a:p>
        </p:txBody>
      </p:sp>
    </p:spTree>
    <p:extLst>
      <p:ext uri="{BB962C8B-B14F-4D97-AF65-F5344CB8AC3E}">
        <p14:creationId xmlns:p14="http://schemas.microsoft.com/office/powerpoint/2010/main" val="149242075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rrowheads="1"/>
          </p:cNvSpPr>
          <p:nvPr>
            <p:ph type="title"/>
          </p:nvPr>
        </p:nvSpPr>
        <p:spPr>
          <a:xfrm>
            <a:off x="152400" y="228600"/>
            <a:ext cx="8991600" cy="1143000"/>
          </a:xfrm>
        </p:spPr>
        <p:txBody>
          <a:bodyPr>
            <a:normAutofit fontScale="90000"/>
          </a:bodyPr>
          <a:lstStyle/>
          <a:p>
            <a:pPr eaLnBrk="1" hangingPunct="1"/>
            <a:r>
              <a:rPr lang="en-US" sz="3800" dirty="0" smtClean="0">
                <a:solidFill>
                  <a:schemeClr val="tx1"/>
                </a:solidFill>
              </a:rPr>
              <a:t>Use of non-benzodiazepine hypnotics and </a:t>
            </a:r>
            <a:br>
              <a:rPr lang="en-US" sz="3800" dirty="0" smtClean="0">
                <a:solidFill>
                  <a:schemeClr val="tx1"/>
                </a:solidFill>
              </a:rPr>
            </a:br>
            <a:r>
              <a:rPr lang="en-US" sz="3800" dirty="0" smtClean="0">
                <a:solidFill>
                  <a:schemeClr val="tx1"/>
                </a:solidFill>
              </a:rPr>
              <a:t>risk of falls in older men</a:t>
            </a:r>
            <a:endParaRPr lang="en-US" sz="3800" dirty="0">
              <a:solidFill>
                <a:schemeClr val="tx1"/>
              </a:solidFill>
            </a:endParaRPr>
          </a:p>
        </p:txBody>
      </p:sp>
      <p:sp>
        <p:nvSpPr>
          <p:cNvPr id="244739" name="Rectangle 3"/>
          <p:cNvSpPr>
            <a:spLocks noGrp="1" noChangeArrowheads="1"/>
          </p:cNvSpPr>
          <p:nvPr>
            <p:ph type="body" idx="1"/>
          </p:nvPr>
        </p:nvSpPr>
        <p:spPr>
          <a:xfrm>
            <a:off x="381000" y="990600"/>
            <a:ext cx="8382000" cy="5029200"/>
          </a:xfrm>
        </p:spPr>
        <p:txBody>
          <a:bodyPr>
            <a:normAutofit lnSpcReduction="10000"/>
          </a:bodyPr>
          <a:lstStyle/>
          <a:p>
            <a:pPr eaLnBrk="1" hangingPunct="1">
              <a:buFont typeface="Wingdings" panose="05000000000000000000" pitchFamily="2" charset="2"/>
              <a:buChar char="n"/>
              <a:defRPr/>
            </a:pPr>
            <a:endParaRPr lang="en-US" altLang="en-US" sz="2800" dirty="0" smtClean="0">
              <a:ea typeface="+mn-ea"/>
            </a:endParaRPr>
          </a:p>
          <a:p>
            <a:pPr eaLnBrk="1" hangingPunct="1">
              <a:buFont typeface="Arial"/>
              <a:buChar char="•"/>
              <a:defRPr/>
            </a:pPr>
            <a:r>
              <a:rPr lang="en-US" altLang="en-US" sz="2800" dirty="0" smtClean="0">
                <a:ea typeface="+mn-ea"/>
              </a:rPr>
              <a:t>Clinic Visit during 2007-2009</a:t>
            </a:r>
          </a:p>
          <a:p>
            <a:pPr eaLnBrk="1" hangingPunct="1">
              <a:buFont typeface="Arial"/>
              <a:buChar char="•"/>
              <a:defRPr/>
            </a:pPr>
            <a:r>
              <a:rPr lang="en-US" altLang="en-US" sz="2800" dirty="0" smtClean="0"/>
              <a:t>Among 4450 older men:</a:t>
            </a:r>
          </a:p>
          <a:p>
            <a:pPr marL="457200" lvl="1" indent="0">
              <a:buNone/>
              <a:defRPr/>
            </a:pPr>
            <a:r>
              <a:rPr lang="en-US" altLang="en-US" sz="2400" dirty="0" smtClean="0"/>
              <a:t>97 reported using non-benzodiazepine hypnotics</a:t>
            </a:r>
          </a:p>
          <a:p>
            <a:pPr lvl="2">
              <a:buFont typeface="Lucida Grande"/>
              <a:buChar char="-"/>
              <a:defRPr/>
            </a:pPr>
            <a:r>
              <a:rPr lang="en-US" altLang="en-US" dirty="0" smtClean="0">
                <a:ea typeface="+mn-ea"/>
              </a:rPr>
              <a:t>84 </a:t>
            </a:r>
            <a:r>
              <a:rPr lang="en-US" altLang="en-US" dirty="0" err="1" smtClean="0">
                <a:ea typeface="+mn-ea"/>
              </a:rPr>
              <a:t>zolpidem</a:t>
            </a:r>
            <a:endParaRPr lang="en-US" altLang="en-US" dirty="0"/>
          </a:p>
          <a:p>
            <a:pPr lvl="2">
              <a:buFont typeface="Lucida Grande"/>
              <a:buChar char="-"/>
              <a:defRPr/>
            </a:pPr>
            <a:r>
              <a:rPr lang="en-US" altLang="en-US" dirty="0" smtClean="0">
                <a:ea typeface="+mn-ea"/>
              </a:rPr>
              <a:t>3 </a:t>
            </a:r>
            <a:r>
              <a:rPr lang="en-US" altLang="en-US" dirty="0" err="1" smtClean="0">
                <a:ea typeface="+mn-ea"/>
              </a:rPr>
              <a:t>zaleplon</a:t>
            </a:r>
            <a:endParaRPr lang="en-US" altLang="en-US" dirty="0"/>
          </a:p>
          <a:p>
            <a:pPr lvl="2">
              <a:buFont typeface="Lucida Grande"/>
              <a:buChar char="-"/>
              <a:defRPr/>
            </a:pPr>
            <a:r>
              <a:rPr lang="en-US" altLang="en-US" dirty="0" smtClean="0">
                <a:ea typeface="+mn-ea"/>
              </a:rPr>
              <a:t>10 </a:t>
            </a:r>
            <a:r>
              <a:rPr lang="en-US" altLang="en-US" dirty="0" err="1" smtClean="0">
                <a:ea typeface="+mn-ea"/>
              </a:rPr>
              <a:t>eszopiclone</a:t>
            </a:r>
            <a:endParaRPr lang="en-US" altLang="en-US" dirty="0" smtClean="0">
              <a:ea typeface="+mn-ea"/>
            </a:endParaRPr>
          </a:p>
          <a:p>
            <a:pPr>
              <a:buFont typeface="Arial"/>
              <a:buChar char="•"/>
              <a:defRPr/>
            </a:pPr>
            <a:r>
              <a:rPr lang="en-US" altLang="en-US" sz="2800" dirty="0" smtClean="0">
                <a:ea typeface="+mn-ea"/>
              </a:rPr>
              <a:t>Incident falls in the subsequent year after the clinic visit were ascertained by self-report</a:t>
            </a:r>
          </a:p>
          <a:p>
            <a:pPr lvl="1">
              <a:buFont typeface="Lucida Grande"/>
              <a:buChar char="-"/>
              <a:defRPr/>
            </a:pPr>
            <a:r>
              <a:rPr lang="en-US" altLang="en-US" sz="2400" dirty="0" smtClean="0"/>
              <a:t>Any falls (at least 1 fall during the subsequent year)</a:t>
            </a:r>
          </a:p>
          <a:p>
            <a:pPr lvl="1">
              <a:buFont typeface="Lucida Grande"/>
              <a:buChar char="-"/>
              <a:defRPr/>
            </a:pPr>
            <a:r>
              <a:rPr lang="en-US" altLang="en-US" sz="2400" dirty="0" smtClean="0">
                <a:ea typeface="+mn-ea"/>
              </a:rPr>
              <a:t>Recurrent falls (2 or more falls during the subsequent year)</a:t>
            </a:r>
          </a:p>
          <a:p>
            <a:pPr eaLnBrk="1" hangingPunct="1">
              <a:buClr>
                <a:schemeClr val="tx1"/>
              </a:buClr>
              <a:buFont typeface="Wingdings" panose="05000000000000000000" pitchFamily="2" charset="2"/>
              <a:buChar char="n"/>
              <a:defRPr/>
            </a:pPr>
            <a:endParaRPr lang="en-US" altLang="en-US" sz="2800" dirty="0" smtClean="0">
              <a:ea typeface="+mn-ea"/>
            </a:endParaRPr>
          </a:p>
          <a:p>
            <a:pPr marL="457200" lvl="1" indent="0" eaLnBrk="1" hangingPunct="1">
              <a:buNone/>
              <a:defRPr/>
            </a:pPr>
            <a:endParaRPr lang="en-US" altLang="en-US" sz="2400" dirty="0" smtClean="0">
              <a:ea typeface="+mn-ea"/>
            </a:endParaRPr>
          </a:p>
        </p:txBody>
      </p:sp>
      <p:sp>
        <p:nvSpPr>
          <p:cNvPr id="2" name="TextBox 1"/>
          <p:cNvSpPr txBox="1"/>
          <p:nvPr/>
        </p:nvSpPr>
        <p:spPr>
          <a:xfrm>
            <a:off x="1905000" y="5943600"/>
            <a:ext cx="4114800" cy="369332"/>
          </a:xfrm>
          <a:prstGeom prst="rect">
            <a:avLst/>
          </a:prstGeom>
          <a:noFill/>
        </p:spPr>
        <p:txBody>
          <a:bodyPr wrap="square" rtlCol="0">
            <a:spAutoFit/>
          </a:bodyPr>
          <a:lstStyle/>
          <a:p>
            <a:r>
              <a:rPr lang="en-US" dirty="0" smtClean="0"/>
              <a:t>Diem et al, 2014, </a:t>
            </a:r>
            <a:r>
              <a:rPr lang="en-US" i="1" dirty="0" smtClean="0"/>
              <a:t>J </a:t>
            </a:r>
            <a:r>
              <a:rPr lang="en-US" i="1" dirty="0" err="1" smtClean="0"/>
              <a:t>Gerontol</a:t>
            </a:r>
            <a:r>
              <a:rPr lang="en-US" i="1" dirty="0" smtClean="0"/>
              <a:t> </a:t>
            </a:r>
            <a:r>
              <a:rPr lang="en-US" i="1" dirty="0" err="1" smtClean="0"/>
              <a:t>Geriatr</a:t>
            </a:r>
            <a:r>
              <a:rPr lang="en-US" i="1" dirty="0" smtClean="0"/>
              <a:t> Res</a:t>
            </a:r>
            <a:r>
              <a:rPr lang="en-US" dirty="0" smtClean="0"/>
              <a:t>.</a:t>
            </a:r>
            <a:endParaRPr lang="en-US" dirty="0"/>
          </a:p>
        </p:txBody>
      </p:sp>
    </p:spTree>
    <p:extLst>
      <p:ext uri="{BB962C8B-B14F-4D97-AF65-F5344CB8AC3E}">
        <p14:creationId xmlns:p14="http://schemas.microsoft.com/office/powerpoint/2010/main" val="73758366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rrowheads="1"/>
          </p:cNvSpPr>
          <p:nvPr>
            <p:ph type="title"/>
          </p:nvPr>
        </p:nvSpPr>
        <p:spPr>
          <a:xfrm>
            <a:off x="152400" y="228600"/>
            <a:ext cx="8991600" cy="1143000"/>
          </a:xfrm>
        </p:spPr>
        <p:txBody>
          <a:bodyPr>
            <a:normAutofit fontScale="90000"/>
          </a:bodyPr>
          <a:lstStyle/>
          <a:p>
            <a:pPr eaLnBrk="1" hangingPunct="1"/>
            <a:r>
              <a:rPr lang="en-US" sz="3800" dirty="0" smtClean="0">
                <a:solidFill>
                  <a:schemeClr val="tx1"/>
                </a:solidFill>
              </a:rPr>
              <a:t>Use of non-benzodiazepine hypnotics and risk of falls in older men*</a:t>
            </a:r>
            <a:endParaRPr lang="en-US" sz="3800" dirty="0">
              <a:solidFill>
                <a:schemeClr val="tx1"/>
              </a:solidFill>
            </a:endParaRPr>
          </a:p>
        </p:txBody>
      </p:sp>
      <p:sp>
        <p:nvSpPr>
          <p:cNvPr id="244739" name="Rectangle 3"/>
          <p:cNvSpPr>
            <a:spLocks noGrp="1" noChangeArrowheads="1"/>
          </p:cNvSpPr>
          <p:nvPr>
            <p:ph type="body" idx="1"/>
          </p:nvPr>
        </p:nvSpPr>
        <p:spPr>
          <a:xfrm>
            <a:off x="381000" y="990600"/>
            <a:ext cx="8382000" cy="5029200"/>
          </a:xfrm>
        </p:spPr>
        <p:txBody>
          <a:bodyPr>
            <a:normAutofit/>
          </a:bodyPr>
          <a:lstStyle/>
          <a:p>
            <a:pPr eaLnBrk="1" hangingPunct="1">
              <a:buFont typeface="Wingdings" panose="05000000000000000000" pitchFamily="2" charset="2"/>
              <a:buChar char="n"/>
              <a:defRPr/>
            </a:pPr>
            <a:endParaRPr lang="en-US" altLang="en-US" sz="2800" dirty="0" smtClean="0">
              <a:ea typeface="+mn-ea"/>
            </a:endParaRPr>
          </a:p>
          <a:p>
            <a:pPr marL="0" indent="0" eaLnBrk="1" hangingPunct="1">
              <a:buClr>
                <a:schemeClr val="tx1"/>
              </a:buClr>
              <a:buNone/>
              <a:defRPr/>
            </a:pPr>
            <a:endParaRPr lang="en-US" altLang="en-US" sz="2800" dirty="0" smtClean="0">
              <a:ea typeface="+mn-ea"/>
            </a:endParaRPr>
          </a:p>
          <a:p>
            <a:pPr marL="0" indent="0" eaLnBrk="1" hangingPunct="1">
              <a:buClr>
                <a:schemeClr val="tx1"/>
              </a:buClr>
              <a:buNone/>
              <a:defRPr/>
            </a:pPr>
            <a:endParaRPr lang="en-US" altLang="en-US" sz="2800" dirty="0" smtClean="0">
              <a:ea typeface="+mn-ea"/>
            </a:endParaRPr>
          </a:p>
          <a:p>
            <a:pPr lvl="1" eaLnBrk="1" hangingPunct="1">
              <a:buFont typeface="Wingdings" panose="05000000000000000000" pitchFamily="2" charset="2"/>
              <a:buChar char="n"/>
              <a:defRPr/>
            </a:pPr>
            <a:endParaRPr lang="en-US" altLang="en-US" sz="2400" dirty="0" smtClean="0">
              <a:ea typeface="+mn-ea"/>
            </a:endParaRPr>
          </a:p>
        </p:txBody>
      </p:sp>
      <p:graphicFrame>
        <p:nvGraphicFramePr>
          <p:cNvPr id="7" name="Chart 6"/>
          <p:cNvGraphicFramePr>
            <a:graphicFrameLocks/>
          </p:cNvGraphicFramePr>
          <p:nvPr>
            <p:extLst>
              <p:ext uri="{D42A27DB-BD31-4B8C-83A1-F6EECF244321}">
                <p14:modId xmlns:p14="http://schemas.microsoft.com/office/powerpoint/2010/main" val="23657445"/>
              </p:ext>
            </p:extLst>
          </p:nvPr>
        </p:nvGraphicFramePr>
        <p:xfrm>
          <a:off x="990600" y="1600200"/>
          <a:ext cx="7162800" cy="43783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90600" y="5932003"/>
            <a:ext cx="7315200" cy="892552"/>
          </a:xfrm>
          <a:prstGeom prst="rect">
            <a:avLst/>
          </a:prstGeom>
          <a:noFill/>
        </p:spPr>
        <p:txBody>
          <a:bodyPr wrap="square" rtlCol="0">
            <a:spAutoFit/>
          </a:bodyPr>
          <a:lstStyle/>
          <a:p>
            <a:r>
              <a:rPr lang="en-US" sz="1400" dirty="0" smtClean="0"/>
              <a:t>*Adjusted for age</a:t>
            </a:r>
            <a:r>
              <a:rPr lang="en-US" sz="1400" dirty="0"/>
              <a:t>, site, GDS score, </a:t>
            </a:r>
            <a:r>
              <a:rPr lang="en-US" sz="1400" dirty="0" smtClean="0"/>
              <a:t>educational status</a:t>
            </a:r>
            <a:r>
              <a:rPr lang="en-US" sz="1400" dirty="0"/>
              <a:t>, BMI, comorbidity index, ability to stand from a chair, PASE score, self-</a:t>
            </a:r>
            <a:r>
              <a:rPr lang="en-US" sz="1400" dirty="0" smtClean="0"/>
              <a:t>reported health </a:t>
            </a:r>
            <a:r>
              <a:rPr lang="en-US" sz="1400" dirty="0"/>
              <a:t>status, IADL impairments, alcohol use, and </a:t>
            </a:r>
            <a:r>
              <a:rPr lang="en-US" sz="1400" dirty="0" smtClean="0"/>
              <a:t>MMSE</a:t>
            </a:r>
          </a:p>
          <a:p>
            <a:endParaRPr lang="en-US" sz="1000" dirty="0" smtClean="0"/>
          </a:p>
          <a:p>
            <a:r>
              <a:rPr lang="en-US" sz="1400" dirty="0" smtClean="0"/>
              <a:t>Diem et al, 2014, </a:t>
            </a:r>
            <a:r>
              <a:rPr lang="en-US" sz="1400" i="1" dirty="0" smtClean="0"/>
              <a:t>J. </a:t>
            </a:r>
            <a:r>
              <a:rPr lang="en-US" sz="1400" i="1" dirty="0" err="1" smtClean="0"/>
              <a:t>Gerontol</a:t>
            </a:r>
            <a:r>
              <a:rPr lang="en-US" sz="1400" i="1" dirty="0" smtClean="0"/>
              <a:t> </a:t>
            </a:r>
            <a:r>
              <a:rPr lang="en-US" sz="1400" i="1" dirty="0" err="1" smtClean="0"/>
              <a:t>Geriatr</a:t>
            </a:r>
            <a:r>
              <a:rPr lang="en-US" sz="1400" i="1" dirty="0" smtClean="0"/>
              <a:t> Res.</a:t>
            </a:r>
            <a:endParaRPr lang="en-US" sz="1400" i="1" dirty="0"/>
          </a:p>
        </p:txBody>
      </p:sp>
    </p:spTree>
    <p:extLst>
      <p:ext uri="{BB962C8B-B14F-4D97-AF65-F5344CB8AC3E}">
        <p14:creationId xmlns:p14="http://schemas.microsoft.com/office/powerpoint/2010/main" val="31204471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8000" y="0"/>
            <a:ext cx="8077200" cy="1143000"/>
          </a:xfrm>
        </p:spPr>
        <p:txBody>
          <a:bodyPr>
            <a:normAutofit fontScale="90000"/>
          </a:bodyPr>
          <a:lstStyle/>
          <a:p>
            <a:r>
              <a:rPr lang="en-US" dirty="0"/>
              <a:t/>
            </a:r>
            <a:br>
              <a:rPr lang="en-US" dirty="0"/>
            </a:br>
            <a:r>
              <a:rPr lang="en-US" dirty="0"/>
              <a:t>Sleep Debt Study* Conclusions</a:t>
            </a:r>
          </a:p>
        </p:txBody>
      </p:sp>
      <p:sp>
        <p:nvSpPr>
          <p:cNvPr id="676867" name="Rectangle 3"/>
          <p:cNvSpPr>
            <a:spLocks noGrp="1" noChangeArrowheads="1"/>
          </p:cNvSpPr>
          <p:nvPr>
            <p:ph type="body" idx="1"/>
          </p:nvPr>
        </p:nvSpPr>
        <p:spPr>
          <a:xfrm>
            <a:off x="685800" y="1676400"/>
            <a:ext cx="8077200" cy="4648200"/>
          </a:xfrm>
        </p:spPr>
        <p:txBody>
          <a:bodyPr>
            <a:normAutofit fontScale="62500" lnSpcReduction="20000"/>
          </a:bodyPr>
          <a:lstStyle/>
          <a:p>
            <a:pPr lvl="1" algn="just">
              <a:lnSpc>
                <a:spcPct val="90000"/>
              </a:lnSpc>
            </a:pPr>
            <a:endParaRPr lang="en-US" sz="2400" dirty="0">
              <a:solidFill>
                <a:srgbClr val="66FFFF"/>
              </a:solidFill>
            </a:endParaRPr>
          </a:p>
          <a:p>
            <a:pPr marL="228600" indent="-228600">
              <a:lnSpc>
                <a:spcPct val="120000"/>
              </a:lnSpc>
            </a:pPr>
            <a:r>
              <a:rPr lang="en-US" sz="3600" dirty="0">
                <a:solidFill>
                  <a:schemeClr val="tx1"/>
                </a:solidFill>
              </a:rPr>
              <a:t>Sleep debt has a harmful impact on endocrine function  </a:t>
            </a:r>
          </a:p>
          <a:p>
            <a:pPr marL="228600" indent="-228600">
              <a:lnSpc>
                <a:spcPct val="120000"/>
              </a:lnSpc>
            </a:pPr>
            <a:r>
              <a:rPr lang="en-US" sz="3600" dirty="0">
                <a:solidFill>
                  <a:schemeClr val="tx1"/>
                </a:solidFill>
              </a:rPr>
              <a:t>Effects are similar to those seen in aging </a:t>
            </a:r>
          </a:p>
          <a:p>
            <a:pPr marL="228600" indent="-228600">
              <a:lnSpc>
                <a:spcPct val="120000"/>
              </a:lnSpc>
            </a:pPr>
            <a:r>
              <a:rPr lang="en-US" sz="3600" dirty="0">
                <a:solidFill>
                  <a:schemeClr val="tx1"/>
                </a:solidFill>
              </a:rPr>
              <a:t>Chronic partial sleep deprivation may increase the risk of chronic diseases including</a:t>
            </a:r>
          </a:p>
          <a:p>
            <a:pPr lvl="1">
              <a:lnSpc>
                <a:spcPct val="120000"/>
              </a:lnSpc>
              <a:buFont typeface="Arial" pitchFamily="34" charset="0"/>
              <a:buChar char="•"/>
            </a:pPr>
            <a:r>
              <a:rPr lang="en-US" sz="3600" i="1" dirty="0"/>
              <a:t>Obesity</a:t>
            </a:r>
          </a:p>
          <a:p>
            <a:pPr lvl="1">
              <a:lnSpc>
                <a:spcPct val="120000"/>
              </a:lnSpc>
              <a:buFont typeface="Arial" pitchFamily="34" charset="0"/>
              <a:buChar char="•"/>
            </a:pPr>
            <a:r>
              <a:rPr lang="en-US" sz="3600" i="1" dirty="0"/>
              <a:t>Diabetes</a:t>
            </a:r>
          </a:p>
          <a:p>
            <a:pPr lvl="1">
              <a:lnSpc>
                <a:spcPct val="120000"/>
              </a:lnSpc>
              <a:buFont typeface="Arial" pitchFamily="34" charset="0"/>
              <a:buChar char="•"/>
            </a:pPr>
            <a:r>
              <a:rPr lang="en-US" sz="3600" i="1" dirty="0"/>
              <a:t>Cardiovascular </a:t>
            </a:r>
            <a:r>
              <a:rPr lang="en-US" sz="3600" i="1" dirty="0" smtClean="0"/>
              <a:t>disease and shorter survival</a:t>
            </a:r>
          </a:p>
          <a:p>
            <a:pPr lvl="1">
              <a:lnSpc>
                <a:spcPct val="120000"/>
              </a:lnSpc>
              <a:buFont typeface="Arial" pitchFamily="34" charset="0"/>
              <a:buChar char="•"/>
            </a:pPr>
            <a:r>
              <a:rPr lang="en-US" sz="3600" i="1" dirty="0" smtClean="0"/>
              <a:t>Dementia/cognitive decline</a:t>
            </a:r>
          </a:p>
          <a:p>
            <a:pPr lvl="1">
              <a:lnSpc>
                <a:spcPct val="120000"/>
              </a:lnSpc>
              <a:buFont typeface="Arial" pitchFamily="34" charset="0"/>
              <a:buChar char="•"/>
            </a:pPr>
            <a:r>
              <a:rPr lang="en-US" sz="3600" i="1" dirty="0" smtClean="0"/>
              <a:t>Etcetera</a:t>
            </a:r>
            <a:r>
              <a:rPr lang="mr-IN" sz="3600" i="1" dirty="0" smtClean="0"/>
              <a:t>…</a:t>
            </a:r>
            <a:endParaRPr lang="en-US" sz="3600" i="1" dirty="0"/>
          </a:p>
          <a:p>
            <a:pPr marL="228600" indent="-228600" algn="just">
              <a:lnSpc>
                <a:spcPct val="90000"/>
              </a:lnSpc>
              <a:buFont typeface="Wingdings" pitchFamily="2" charset="2"/>
              <a:buNone/>
            </a:pPr>
            <a:endParaRPr lang="en-US" sz="1800" i="1" dirty="0"/>
          </a:p>
          <a:p>
            <a:pPr marL="228600" indent="-228600" algn="just">
              <a:lnSpc>
                <a:spcPct val="90000"/>
              </a:lnSpc>
              <a:buFont typeface="Wingdings" pitchFamily="2" charset="2"/>
              <a:buNone/>
            </a:pPr>
            <a:endParaRPr lang="en-US" sz="1800" i="1" dirty="0" smtClean="0"/>
          </a:p>
          <a:p>
            <a:pPr marL="228600" indent="-228600" algn="just">
              <a:lnSpc>
                <a:spcPct val="90000"/>
              </a:lnSpc>
              <a:buFont typeface="Wingdings" pitchFamily="2" charset="2"/>
              <a:buNone/>
            </a:pPr>
            <a:r>
              <a:rPr lang="en-US" sz="1800" i="1" dirty="0" smtClean="0"/>
              <a:t>*</a:t>
            </a:r>
            <a:r>
              <a:rPr lang="en-US" sz="1800" i="1" dirty="0"/>
              <a:t>Spiegel et al, Lancet, 1999</a:t>
            </a:r>
            <a:endParaRPr lang="en-US" sz="2800" i="1" dirty="0">
              <a:solidFill>
                <a:srgbClr val="66FFFF"/>
              </a:solidFill>
            </a:endParaRPr>
          </a:p>
        </p:txBody>
      </p:sp>
    </p:spTree>
    <p:extLst>
      <p:ext uri="{BB962C8B-B14F-4D97-AF65-F5344CB8AC3E}">
        <p14:creationId xmlns:p14="http://schemas.microsoft.com/office/powerpoint/2010/main" val="323370726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914400"/>
          </a:xfrm>
        </p:spPr>
        <p:txBody>
          <a:bodyPr>
            <a:noAutofit/>
          </a:bodyPr>
          <a:lstStyle/>
          <a:p>
            <a:r>
              <a:rPr lang="en-US" sz="3200" dirty="0" smtClean="0"/>
              <a:t>Later </a:t>
            </a:r>
            <a:r>
              <a:rPr lang="en-US" sz="3200" dirty="0" err="1" smtClean="0"/>
              <a:t>Acrophase</a:t>
            </a:r>
            <a:r>
              <a:rPr lang="en-US" sz="3200" dirty="0" smtClean="0"/>
              <a:t> Associated with Increased </a:t>
            </a:r>
            <a:br>
              <a:rPr lang="en-US" sz="3200" dirty="0" smtClean="0"/>
            </a:br>
            <a:r>
              <a:rPr lang="en-US" sz="3200" dirty="0" smtClean="0"/>
              <a:t>Recurrent Fall Risk </a:t>
            </a:r>
            <a:r>
              <a:rPr lang="en-US" sz="3200" dirty="0" smtClean="0"/>
              <a:t>in Older Men</a:t>
            </a:r>
            <a:br>
              <a:rPr lang="en-US" sz="3200" dirty="0" smtClean="0"/>
            </a:br>
            <a:r>
              <a:rPr lang="en-US" sz="3200" dirty="0" smtClean="0"/>
              <a:t>(≥ 2 falls </a:t>
            </a:r>
            <a:r>
              <a:rPr lang="en-US" sz="3200" dirty="0" err="1" smtClean="0"/>
              <a:t>vs</a:t>
            </a:r>
            <a:r>
              <a:rPr lang="en-US" sz="3200" dirty="0" smtClean="0"/>
              <a:t> &lt; 2 falls in the subsequent year)</a:t>
            </a:r>
            <a:endParaRPr lang="en-US" sz="3200" baseline="-25000" dirty="0"/>
          </a:p>
        </p:txBody>
      </p:sp>
      <p:graphicFrame>
        <p:nvGraphicFramePr>
          <p:cNvPr id="5" name="Table 4"/>
          <p:cNvGraphicFramePr>
            <a:graphicFrameLocks noGrp="1"/>
          </p:cNvGraphicFramePr>
          <p:nvPr>
            <p:extLst>
              <p:ext uri="{D42A27DB-BD31-4B8C-83A1-F6EECF244321}">
                <p14:modId xmlns:p14="http://schemas.microsoft.com/office/powerpoint/2010/main" val="2886957267"/>
              </p:ext>
            </p:extLst>
          </p:nvPr>
        </p:nvGraphicFramePr>
        <p:xfrm>
          <a:off x="609600" y="2133600"/>
          <a:ext cx="7772400" cy="3505201"/>
        </p:xfrm>
        <a:graphic>
          <a:graphicData uri="http://schemas.openxmlformats.org/drawingml/2006/table">
            <a:tbl>
              <a:tblPr/>
              <a:tblGrid>
                <a:gridCol w="3352800"/>
                <a:gridCol w="2142836"/>
                <a:gridCol w="2276764"/>
              </a:tblGrid>
              <a:tr h="500743">
                <a:tc>
                  <a:txBody>
                    <a:bodyPr/>
                    <a:lstStyle/>
                    <a:p>
                      <a:pPr algn="l" fontAlgn="b"/>
                      <a:endParaRPr lang="en-US" sz="2000" b="1"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No.</a:t>
                      </a:r>
                      <a:r>
                        <a:rPr lang="en-US" sz="2000" b="0" i="0" u="none" strike="noStrike" baseline="0" dirty="0" smtClean="0">
                          <a:latin typeface="+mj-lt"/>
                        </a:rPr>
                        <a:t> of Events</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OR</a:t>
                      </a:r>
                      <a:r>
                        <a:rPr lang="en-US" sz="2000" b="0" i="0" u="none" strike="noStrike" baseline="0" dirty="0" smtClean="0">
                          <a:latin typeface="+mj-lt"/>
                        </a:rPr>
                        <a:t> </a:t>
                      </a:r>
                      <a:r>
                        <a:rPr lang="en-US" sz="2000" b="0" i="0" u="none" strike="noStrike" dirty="0" smtClean="0">
                          <a:latin typeface="+mj-lt"/>
                        </a:rPr>
                        <a:t>(95%</a:t>
                      </a:r>
                      <a:r>
                        <a:rPr lang="en-US" sz="2000" b="0" i="0" u="none" strike="noStrike" baseline="0" dirty="0" smtClean="0">
                          <a:latin typeface="+mj-lt"/>
                        </a:rPr>
                        <a:t> CI)*</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endParaRPr lang="en-US" sz="20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Early (&lt; 1pm)</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52</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0.86 (0.62, 1.20)</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Normal (reference)</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282</a:t>
                      </a: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1.0</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Late (&gt; 3:30pm)</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83</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1" i="0" u="none" strike="noStrike" dirty="0" smtClean="0">
                          <a:latin typeface="+mj-lt"/>
                        </a:rPr>
                        <a:t>1.46 (1.08, 1.97)</a:t>
                      </a:r>
                      <a:endParaRPr lang="en-US" sz="2000" b="1" i="0" u="none" strike="noStrike" dirty="0">
                        <a:latin typeface="+mj-lt"/>
                      </a:endParaRPr>
                    </a:p>
                  </a:txBody>
                  <a:tcPr marL="9525" marR="9525" marT="9525" marB="0" anchor="b">
                    <a:lnL>
                      <a:noFill/>
                    </a:lnL>
                    <a:lnR>
                      <a:noFill/>
                    </a:lnR>
                    <a:lnT>
                      <a:noFill/>
                    </a:lnT>
                    <a:lnB>
                      <a:noFill/>
                    </a:lnB>
                  </a:tcPr>
                </a:tc>
              </a:tr>
              <a:tr h="500743">
                <a:tc>
                  <a:txBody>
                    <a:bodyPr/>
                    <a:lstStyle/>
                    <a:p>
                      <a:pPr algn="l" fontAlgn="b"/>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endParaRPr lang="en-US" sz="16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16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1600" b="0" i="0" u="none" strike="noStrike" dirty="0">
                        <a:latin typeface="+mj-lt"/>
                      </a:endParaRPr>
                    </a:p>
                  </a:txBody>
                  <a:tcPr marL="9525" marR="9525" marT="9525" marB="0" anchor="b">
                    <a:lnL>
                      <a:noFill/>
                    </a:lnL>
                    <a:lnR>
                      <a:noFill/>
                    </a:lnR>
                    <a:lnT>
                      <a:noFill/>
                    </a:lnT>
                    <a:lnB>
                      <a:noFill/>
                    </a:lnB>
                  </a:tcPr>
                </a:tc>
              </a:tr>
            </a:tbl>
          </a:graphicData>
        </a:graphic>
      </p:graphicFrame>
      <p:sp>
        <p:nvSpPr>
          <p:cNvPr id="6" name="TextBox 5"/>
          <p:cNvSpPr txBox="1"/>
          <p:nvPr/>
        </p:nvSpPr>
        <p:spPr>
          <a:xfrm>
            <a:off x="685800" y="5486400"/>
            <a:ext cx="7696200" cy="923330"/>
          </a:xfrm>
          <a:prstGeom prst="rect">
            <a:avLst/>
          </a:prstGeom>
          <a:noFill/>
        </p:spPr>
        <p:txBody>
          <a:bodyPr wrap="square" rtlCol="0">
            <a:spAutoFit/>
          </a:bodyPr>
          <a:lstStyle/>
          <a:p>
            <a:r>
              <a:rPr lang="en-US" dirty="0" smtClean="0"/>
              <a:t>*Multivariate adjusted model  </a:t>
            </a:r>
          </a:p>
          <a:p>
            <a:endParaRPr lang="en-US" dirty="0"/>
          </a:p>
          <a:p>
            <a:r>
              <a:rPr lang="en-US" dirty="0" smtClean="0"/>
              <a:t>Rogers et al. </a:t>
            </a:r>
            <a:r>
              <a:rPr lang="en-US" dirty="0" err="1" smtClean="0"/>
              <a:t>Osteoporos</a:t>
            </a:r>
            <a:r>
              <a:rPr lang="en-US" dirty="0" smtClean="0"/>
              <a:t> </a:t>
            </a:r>
            <a:r>
              <a:rPr lang="en-US" dirty="0" err="1" smtClean="0"/>
              <a:t>Int</a:t>
            </a:r>
            <a:r>
              <a:rPr lang="en-US" dirty="0" smtClean="0"/>
              <a:t> 2017; 28: 1313-1322</a:t>
            </a:r>
            <a:endParaRPr lang="en-US" dirty="0"/>
          </a:p>
        </p:txBody>
      </p:sp>
    </p:spTree>
    <p:extLst>
      <p:ext uri="{BB962C8B-B14F-4D97-AF65-F5344CB8AC3E}">
        <p14:creationId xmlns:p14="http://schemas.microsoft.com/office/powerpoint/2010/main" val="250220845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914400"/>
          </a:xfrm>
        </p:spPr>
        <p:txBody>
          <a:bodyPr>
            <a:noAutofit/>
          </a:bodyPr>
          <a:lstStyle/>
          <a:p>
            <a:r>
              <a:rPr lang="en-US" sz="3200" dirty="0" smtClean="0"/>
              <a:t>Nocturnal Hypoxemia and Risk of Falls and Fractures </a:t>
            </a:r>
            <a:r>
              <a:rPr lang="en-US" sz="3200" dirty="0" smtClean="0"/>
              <a:t>in Older Men</a:t>
            </a:r>
            <a:endParaRPr lang="en-US" sz="3200" baseline="-25000" dirty="0"/>
          </a:p>
        </p:txBody>
      </p:sp>
      <p:graphicFrame>
        <p:nvGraphicFramePr>
          <p:cNvPr id="5" name="Table 4"/>
          <p:cNvGraphicFramePr>
            <a:graphicFrameLocks noGrp="1"/>
          </p:cNvGraphicFramePr>
          <p:nvPr>
            <p:extLst>
              <p:ext uri="{D42A27DB-BD31-4B8C-83A1-F6EECF244321}">
                <p14:modId xmlns:p14="http://schemas.microsoft.com/office/powerpoint/2010/main" val="307087711"/>
              </p:ext>
            </p:extLst>
          </p:nvPr>
        </p:nvGraphicFramePr>
        <p:xfrm>
          <a:off x="609600" y="2133600"/>
          <a:ext cx="8153400" cy="3623583"/>
        </p:xfrm>
        <a:graphic>
          <a:graphicData uri="http://schemas.openxmlformats.org/drawingml/2006/table">
            <a:tbl>
              <a:tblPr/>
              <a:tblGrid>
                <a:gridCol w="1447800"/>
                <a:gridCol w="1295400"/>
                <a:gridCol w="2057400"/>
                <a:gridCol w="1219200"/>
                <a:gridCol w="2133600"/>
              </a:tblGrid>
              <a:tr h="500743">
                <a:tc>
                  <a:txBody>
                    <a:bodyPr/>
                    <a:lstStyle/>
                    <a:p>
                      <a:pPr algn="l" fontAlgn="b"/>
                      <a:r>
                        <a:rPr lang="en-US" sz="2000" b="1" i="0" u="none" strike="noStrike" dirty="0" smtClean="0">
                          <a:latin typeface="+mj-lt"/>
                        </a:rPr>
                        <a:t>%</a:t>
                      </a:r>
                      <a:r>
                        <a:rPr lang="en-US" sz="2000" b="1" i="0" u="none" strike="noStrike" baseline="0" dirty="0" smtClean="0">
                          <a:latin typeface="+mj-lt"/>
                        </a:rPr>
                        <a:t> TST with SaO2 &lt; 90%</a:t>
                      </a:r>
                      <a:endParaRPr lang="en-US" sz="2000" b="1"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 Recurrent</a:t>
                      </a:r>
                      <a:r>
                        <a:rPr lang="en-US" sz="2000" b="0" i="0" u="none" strike="noStrike" baseline="0" dirty="0" smtClean="0">
                          <a:latin typeface="+mj-lt"/>
                        </a:rPr>
                        <a:t> Falls</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OR</a:t>
                      </a:r>
                      <a:r>
                        <a:rPr lang="en-US" sz="2000" b="0" i="0" u="none" strike="noStrike" baseline="0" dirty="0" smtClean="0">
                          <a:latin typeface="+mj-lt"/>
                        </a:rPr>
                        <a:t> </a:t>
                      </a:r>
                      <a:r>
                        <a:rPr lang="en-US" sz="2000" b="0" i="0" u="none" strike="noStrike" dirty="0" smtClean="0">
                          <a:latin typeface="+mj-lt"/>
                        </a:rPr>
                        <a:t>(95%</a:t>
                      </a:r>
                      <a:r>
                        <a:rPr lang="en-US" sz="2000" b="0" i="0" u="none" strike="noStrike" baseline="0" dirty="0" smtClean="0">
                          <a:latin typeface="+mj-lt"/>
                        </a:rPr>
                        <a:t> CI)*</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#Non-spine</a:t>
                      </a:r>
                      <a:r>
                        <a:rPr lang="en-US" sz="2000" b="0" i="0" u="none" strike="noStrike" baseline="0" dirty="0" smtClean="0">
                          <a:latin typeface="+mj-lt"/>
                        </a:rPr>
                        <a:t> </a:t>
                      </a:r>
                    </a:p>
                    <a:p>
                      <a:pPr algn="ctr" fontAlgn="b"/>
                      <a:r>
                        <a:rPr lang="en-US" sz="2000" b="0" i="0" u="none" strike="noStrike" dirty="0" smtClean="0">
                          <a:latin typeface="+mj-lt"/>
                        </a:rPr>
                        <a:t>FX</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RH (95% CI)*</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&lt;</a:t>
                      </a:r>
                      <a:r>
                        <a:rPr lang="en-US" sz="2000" b="0" i="0" u="none" strike="noStrike" baseline="0" dirty="0" smtClean="0">
                          <a:latin typeface="+mj-lt"/>
                        </a:rPr>
                        <a:t> 1% (ref)</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166</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1.0</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167</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1.0</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1</a:t>
                      </a:r>
                      <a:r>
                        <a:rPr lang="en-US" sz="2000" b="0" i="0" u="none" strike="noStrike" baseline="0" dirty="0" smtClean="0">
                          <a:latin typeface="+mj-lt"/>
                        </a:rPr>
                        <a:t> to 3.4%</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101</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1.04</a:t>
                      </a:r>
                      <a:r>
                        <a:rPr lang="en-US" sz="2000" b="0" i="0" u="none" strike="noStrike" baseline="0" dirty="0" smtClean="0">
                          <a:latin typeface="+mj-lt"/>
                        </a:rPr>
                        <a:t> (0.82 </a:t>
                      </a:r>
                      <a:r>
                        <a:rPr lang="mr-IN" sz="2000" b="0" i="0" u="none" strike="noStrike" baseline="0" dirty="0" smtClean="0">
                          <a:latin typeface="+mj-lt"/>
                        </a:rPr>
                        <a:t>–</a:t>
                      </a:r>
                      <a:r>
                        <a:rPr lang="en-US" sz="2000" b="0" i="0" u="none" strike="noStrike" baseline="0" dirty="0" smtClean="0">
                          <a:latin typeface="+mj-lt"/>
                        </a:rPr>
                        <a:t> 1.33)</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97</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1.24 (0.94</a:t>
                      </a:r>
                      <a:r>
                        <a:rPr lang="en-US" sz="2000" b="0" i="0" u="none" strike="noStrike" baseline="0" dirty="0" smtClean="0">
                          <a:latin typeface="+mj-lt"/>
                        </a:rPr>
                        <a:t> </a:t>
                      </a:r>
                      <a:r>
                        <a:rPr lang="mr-IN" sz="2000" b="0" i="0" u="none" strike="noStrike" baseline="0" dirty="0" smtClean="0">
                          <a:latin typeface="+mj-lt"/>
                        </a:rPr>
                        <a:t>–</a:t>
                      </a:r>
                      <a:r>
                        <a:rPr lang="en-US" sz="2000" b="0" i="0" u="none" strike="noStrike" baseline="0" dirty="0" smtClean="0">
                          <a:latin typeface="+mj-lt"/>
                        </a:rPr>
                        <a:t> 1.64)</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3.5 to 9.9%</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58</a:t>
                      </a: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1.16 (0.86 </a:t>
                      </a:r>
                      <a:r>
                        <a:rPr lang="mr-IN" sz="2000" b="0" i="0" u="none" strike="noStrike" dirty="0" smtClean="0">
                          <a:latin typeface="+mj-lt"/>
                        </a:rPr>
                        <a:t>–</a:t>
                      </a:r>
                      <a:r>
                        <a:rPr lang="en-US" sz="2000" b="0" i="0" u="none" strike="noStrike" dirty="0" smtClean="0">
                          <a:latin typeface="+mj-lt"/>
                        </a:rPr>
                        <a:t> 1.57)</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49</a:t>
                      </a: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1.41</a:t>
                      </a:r>
                      <a:r>
                        <a:rPr lang="en-US" sz="2000" b="0" i="0" u="none" strike="noStrike" baseline="0" dirty="0" smtClean="0">
                          <a:latin typeface="+mj-lt"/>
                        </a:rPr>
                        <a:t> (1.00 </a:t>
                      </a:r>
                      <a:r>
                        <a:rPr lang="mr-IN" sz="2000" b="0" i="0" u="none" strike="noStrike" baseline="0" dirty="0" smtClean="0">
                          <a:latin typeface="+mj-lt"/>
                        </a:rPr>
                        <a:t>–</a:t>
                      </a:r>
                      <a:r>
                        <a:rPr lang="en-US" sz="2000" b="0" i="0" u="none" strike="noStrike" baseline="0" dirty="0" smtClean="0">
                          <a:latin typeface="+mj-lt"/>
                        </a:rPr>
                        <a:t> 2.00)</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r>
                        <a:rPr lang="en-US" sz="2000" b="0" i="0" u="none" strike="noStrike" dirty="0" smtClean="0">
                          <a:latin typeface="+mj-lt"/>
                        </a:rPr>
                        <a:t>≥ 10%</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71</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1.43 (1.06</a:t>
                      </a:r>
                      <a:r>
                        <a:rPr lang="en-US" sz="2000" b="0" i="0" u="none" strike="noStrike" baseline="0" dirty="0" smtClean="0">
                          <a:latin typeface="+mj-lt"/>
                        </a:rPr>
                        <a:t> </a:t>
                      </a:r>
                      <a:r>
                        <a:rPr lang="mr-IN" sz="2000" b="0" i="0" u="none" strike="noStrike" baseline="0" dirty="0" smtClean="0">
                          <a:latin typeface="+mj-lt"/>
                        </a:rPr>
                        <a:t>–</a:t>
                      </a:r>
                      <a:r>
                        <a:rPr lang="en-US" sz="2000" b="0" i="0" u="none" strike="noStrike" baseline="0" dirty="0" smtClean="0">
                          <a:latin typeface="+mj-lt"/>
                        </a:rPr>
                        <a:t> 1.92)</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49</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1.31</a:t>
                      </a:r>
                      <a:r>
                        <a:rPr lang="en-US" sz="2000" b="0" i="0" u="none" strike="noStrike" baseline="0" dirty="0" smtClean="0">
                          <a:latin typeface="+mj-lt"/>
                        </a:rPr>
                        <a:t> (0.88 </a:t>
                      </a:r>
                      <a:r>
                        <a:rPr lang="mr-IN" sz="2000" b="0" i="0" u="none" strike="noStrike" baseline="0" dirty="0" smtClean="0">
                          <a:latin typeface="+mj-lt"/>
                        </a:rPr>
                        <a:t>–</a:t>
                      </a:r>
                      <a:r>
                        <a:rPr lang="en-US" sz="2000" b="0" i="0" u="none" strike="noStrike" baseline="0" dirty="0" smtClean="0">
                          <a:latin typeface="+mj-lt"/>
                        </a:rPr>
                        <a:t> 1.95)</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P (trend) &lt; .05</a:t>
                      </a:r>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endParaRPr lang="en-US" sz="2000" b="0" i="0" u="none" strike="noStrike" dirty="0">
                        <a:latin typeface="+mj-lt"/>
                      </a:endParaRPr>
                    </a:p>
                  </a:txBody>
                  <a:tcPr marL="9525" marR="9525" marT="9525" marB="0" anchor="b">
                    <a:lnL>
                      <a:noFill/>
                    </a:lnL>
                    <a:lnR>
                      <a:noFill/>
                    </a:lnR>
                    <a:lnT>
                      <a:noFill/>
                    </a:lnT>
                    <a:lnB>
                      <a:noFill/>
                    </a:lnB>
                  </a:tcPr>
                </a:tc>
                <a:tc>
                  <a:txBody>
                    <a:bodyPr/>
                    <a:lstStyle/>
                    <a:p>
                      <a:pPr algn="ctr" fontAlgn="b"/>
                      <a:r>
                        <a:rPr lang="en-US" sz="2000" b="0" i="0" u="none" strike="noStrike" dirty="0" smtClean="0">
                          <a:latin typeface="+mj-lt"/>
                        </a:rPr>
                        <a:t>P (trend)</a:t>
                      </a:r>
                      <a:r>
                        <a:rPr lang="en-US" sz="2000" b="0" i="0" u="none" strike="noStrike" baseline="0" dirty="0" smtClean="0">
                          <a:latin typeface="+mj-lt"/>
                        </a:rPr>
                        <a:t> &lt; .05</a:t>
                      </a:r>
                      <a:endParaRPr lang="en-US" sz="2000" b="0" i="0" u="none" strike="noStrike" dirty="0">
                        <a:latin typeface="+mj-lt"/>
                      </a:endParaRPr>
                    </a:p>
                  </a:txBody>
                  <a:tcPr marL="9525" marR="9525" marT="9525" marB="0" anchor="b">
                    <a:lnL>
                      <a:noFill/>
                    </a:lnL>
                    <a:lnR>
                      <a:noFill/>
                    </a:lnR>
                    <a:lnT>
                      <a:noFill/>
                    </a:lnT>
                    <a:lnB>
                      <a:noFill/>
                    </a:lnB>
                  </a:tcPr>
                </a:tc>
              </a:tr>
              <a:tr h="500743">
                <a:tc>
                  <a:txBody>
                    <a:bodyPr/>
                    <a:lstStyle/>
                    <a:p>
                      <a:pPr algn="l" fontAlgn="b"/>
                      <a:endParaRPr lang="en-US" sz="16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16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16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1600" b="0" i="0" u="none" strike="noStrike" dirty="0">
                        <a:latin typeface="+mj-lt"/>
                      </a:endParaRPr>
                    </a:p>
                  </a:txBody>
                  <a:tcPr marL="9525" marR="9525" marT="9525" marB="0" anchor="b">
                    <a:lnL>
                      <a:noFill/>
                    </a:lnL>
                    <a:lnR>
                      <a:noFill/>
                    </a:lnR>
                    <a:lnT>
                      <a:noFill/>
                    </a:lnT>
                    <a:lnB>
                      <a:noFill/>
                    </a:lnB>
                  </a:tcPr>
                </a:tc>
                <a:tc>
                  <a:txBody>
                    <a:bodyPr/>
                    <a:lstStyle/>
                    <a:p>
                      <a:pPr algn="r" fontAlgn="b"/>
                      <a:endParaRPr lang="en-US" sz="1600" b="0" i="0" u="none" strike="noStrike" dirty="0">
                        <a:latin typeface="+mj-lt"/>
                      </a:endParaRPr>
                    </a:p>
                  </a:txBody>
                  <a:tcPr marL="9525" marR="9525" marT="9525" marB="0" anchor="b">
                    <a:lnL>
                      <a:noFill/>
                    </a:lnL>
                    <a:lnR>
                      <a:noFill/>
                    </a:lnR>
                    <a:lnT>
                      <a:noFill/>
                    </a:lnT>
                    <a:lnB>
                      <a:noFill/>
                    </a:lnB>
                  </a:tcPr>
                </a:tc>
              </a:tr>
            </a:tbl>
          </a:graphicData>
        </a:graphic>
      </p:graphicFrame>
      <p:sp>
        <p:nvSpPr>
          <p:cNvPr id="6" name="TextBox 5"/>
          <p:cNvSpPr txBox="1"/>
          <p:nvPr/>
        </p:nvSpPr>
        <p:spPr>
          <a:xfrm>
            <a:off x="685800" y="5486400"/>
            <a:ext cx="7696200" cy="923330"/>
          </a:xfrm>
          <a:prstGeom prst="rect">
            <a:avLst/>
          </a:prstGeom>
          <a:noFill/>
        </p:spPr>
        <p:txBody>
          <a:bodyPr wrap="square" rtlCol="0">
            <a:spAutoFit/>
          </a:bodyPr>
          <a:lstStyle/>
          <a:p>
            <a:r>
              <a:rPr lang="en-US" dirty="0" smtClean="0"/>
              <a:t>*Multivariate adjusted model  </a:t>
            </a:r>
          </a:p>
          <a:p>
            <a:endParaRPr lang="en-US" dirty="0"/>
          </a:p>
          <a:p>
            <a:r>
              <a:rPr lang="en-US" dirty="0" err="1" smtClean="0"/>
              <a:t>Cauley</a:t>
            </a:r>
            <a:r>
              <a:rPr lang="en-US" dirty="0" smtClean="0"/>
              <a:t> et al. J Am </a:t>
            </a:r>
            <a:r>
              <a:rPr lang="en-US" dirty="0" err="1" smtClean="0"/>
              <a:t>Geriatr</a:t>
            </a:r>
            <a:r>
              <a:rPr lang="en-US" dirty="0" smtClean="0"/>
              <a:t> </a:t>
            </a:r>
            <a:r>
              <a:rPr lang="en-US" dirty="0" err="1" smtClean="0"/>
              <a:t>Soc</a:t>
            </a:r>
            <a:r>
              <a:rPr lang="en-US" dirty="0" smtClean="0"/>
              <a:t> 2014; 62(10): 1853-9.</a:t>
            </a:r>
            <a:endParaRPr lang="en-US" dirty="0"/>
          </a:p>
        </p:txBody>
      </p:sp>
    </p:spTree>
    <p:extLst>
      <p:ext uri="{BB962C8B-B14F-4D97-AF65-F5344CB8AC3E}">
        <p14:creationId xmlns:p14="http://schemas.microsoft.com/office/powerpoint/2010/main" val="132122542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Sleep Disturbance and Cognitive Function in the Elderly</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Association is likely bi-directional, however most studies are cross-sectional</a:t>
            </a:r>
          </a:p>
          <a:p>
            <a:r>
              <a:rPr lang="en-US" dirty="0" smtClean="0"/>
              <a:t>Most studies ascertained sleep by self-report, which may be </a:t>
            </a:r>
            <a:r>
              <a:rPr lang="en-US" dirty="0" smtClean="0"/>
              <a:t>inaccurate </a:t>
            </a:r>
            <a:r>
              <a:rPr lang="en-US" dirty="0" smtClean="0"/>
              <a:t>in populations with some cognitive impairment</a:t>
            </a:r>
          </a:p>
          <a:p>
            <a:r>
              <a:rPr lang="en-US" dirty="0" smtClean="0"/>
              <a:t>Mechanisms? Sleep </a:t>
            </a:r>
            <a:r>
              <a:rPr lang="en-US" dirty="0" smtClean="0">
                <a:latin typeface="Wingdings"/>
                <a:ea typeface="Wingdings"/>
                <a:cs typeface="Wingdings"/>
                <a:sym typeface="Wingdings"/>
              </a:rPr>
              <a:t></a:t>
            </a:r>
            <a:r>
              <a:rPr lang="en-US" dirty="0">
                <a:sym typeface="Wingdings"/>
              </a:rPr>
              <a:t> </a:t>
            </a:r>
            <a:r>
              <a:rPr lang="en-US" dirty="0" smtClean="0">
                <a:sym typeface="Wingdings"/>
              </a:rPr>
              <a:t>Cognition/decline</a:t>
            </a:r>
            <a:endParaRPr lang="en-US" dirty="0" smtClean="0"/>
          </a:p>
          <a:p>
            <a:pPr lvl="1"/>
            <a:r>
              <a:rPr lang="en-US" dirty="0" smtClean="0"/>
              <a:t>Inflammation</a:t>
            </a:r>
          </a:p>
          <a:p>
            <a:pPr lvl="1"/>
            <a:r>
              <a:rPr lang="en-US" dirty="0" smtClean="0"/>
              <a:t>Metabolic</a:t>
            </a:r>
          </a:p>
          <a:p>
            <a:pPr lvl="1"/>
            <a:r>
              <a:rPr lang="en-US" dirty="0" smtClean="0"/>
              <a:t>Sleep plays a role in clearing proteins (e.g. amyloid) from the brain</a:t>
            </a:r>
          </a:p>
        </p:txBody>
      </p:sp>
    </p:spTree>
    <p:extLst>
      <p:ext uri="{BB962C8B-B14F-4D97-AF65-F5344CB8AC3E}">
        <p14:creationId xmlns:p14="http://schemas.microsoft.com/office/powerpoint/2010/main" val="4046717839"/>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8602" name="Rectangle 10"/>
          <p:cNvSpPr>
            <a:spLocks noGrp="1" noChangeArrowheads="1"/>
          </p:cNvSpPr>
          <p:nvPr>
            <p:ph type="title"/>
          </p:nvPr>
        </p:nvSpPr>
        <p:spPr/>
        <p:txBody>
          <a:bodyPr>
            <a:normAutofit fontScale="90000"/>
          </a:bodyPr>
          <a:lstStyle/>
          <a:p>
            <a:pPr>
              <a:defRPr/>
            </a:pPr>
            <a:r>
              <a:rPr lang="en-US" sz="3200" dirty="0" smtClean="0"/>
              <a:t>Association Between </a:t>
            </a:r>
            <a:r>
              <a:rPr lang="en-US" sz="3200" dirty="0" err="1" smtClean="0"/>
              <a:t>Actigraphic</a:t>
            </a:r>
            <a:r>
              <a:rPr lang="en-US" sz="3200" dirty="0" smtClean="0"/>
              <a:t> Sleep Parameters and Cognitive Impairment in Older Women</a:t>
            </a:r>
          </a:p>
        </p:txBody>
      </p:sp>
      <p:pic>
        <p:nvPicPr>
          <p:cNvPr id="22532" name="Picture 9"/>
          <p:cNvPicPr>
            <a:picLocks noGrp="1" noChangeAspect="1" noChangeArrowheads="1"/>
          </p:cNvPicPr>
          <p:nvPr>
            <p:ph sz="half" idx="1"/>
          </p:nvPr>
        </p:nvPicPr>
        <p:blipFill>
          <a:blip r:embed="rId3" cstate="print"/>
          <a:srcRect/>
          <a:stretch>
            <a:fillRect/>
          </a:stretch>
        </p:blipFill>
        <p:spPr>
          <a:xfrm>
            <a:off x="228599" y="2819400"/>
            <a:ext cx="2263711" cy="1676400"/>
          </a:xfrm>
          <a:noFill/>
        </p:spPr>
      </p:pic>
      <p:grpSp>
        <p:nvGrpSpPr>
          <p:cNvPr id="7172" name="Group 4"/>
          <p:cNvGrpSpPr>
            <a:grpSpLocks noChangeAspect="1"/>
          </p:cNvGrpSpPr>
          <p:nvPr/>
        </p:nvGrpSpPr>
        <p:grpSpPr bwMode="auto">
          <a:xfrm>
            <a:off x="2362200" y="1828800"/>
            <a:ext cx="6299200" cy="3938588"/>
            <a:chOff x="1515" y="1152"/>
            <a:chExt cx="3968" cy="2481"/>
          </a:xfrm>
        </p:grpSpPr>
        <p:sp>
          <p:nvSpPr>
            <p:cNvPr id="7171" name="AutoShape 3"/>
            <p:cNvSpPr>
              <a:spLocks noChangeAspect="1" noChangeArrowheads="1" noTextEdit="1"/>
            </p:cNvSpPr>
            <p:nvPr/>
          </p:nvSpPr>
          <p:spPr bwMode="auto">
            <a:xfrm>
              <a:off x="1515" y="1152"/>
              <a:ext cx="3968" cy="2481"/>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7173" name="Line 5"/>
            <p:cNvSpPr>
              <a:spLocks noChangeShapeType="1"/>
            </p:cNvSpPr>
            <p:nvPr/>
          </p:nvSpPr>
          <p:spPr bwMode="auto">
            <a:xfrm>
              <a:off x="1817" y="2846"/>
              <a:ext cx="288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4" name="Line 6"/>
            <p:cNvSpPr>
              <a:spLocks noChangeShapeType="1"/>
            </p:cNvSpPr>
            <p:nvPr/>
          </p:nvSpPr>
          <p:spPr bwMode="auto">
            <a:xfrm>
              <a:off x="1817" y="2340"/>
              <a:ext cx="288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5" name="Line 7"/>
            <p:cNvSpPr>
              <a:spLocks noChangeShapeType="1"/>
            </p:cNvSpPr>
            <p:nvPr/>
          </p:nvSpPr>
          <p:spPr bwMode="auto">
            <a:xfrm>
              <a:off x="1817" y="1835"/>
              <a:ext cx="288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6" name="Rectangle 8"/>
            <p:cNvSpPr>
              <a:spLocks noChangeArrowheads="1"/>
            </p:cNvSpPr>
            <p:nvPr/>
          </p:nvSpPr>
          <p:spPr bwMode="auto">
            <a:xfrm>
              <a:off x="1983" y="2855"/>
              <a:ext cx="222" cy="496"/>
            </a:xfrm>
            <a:prstGeom prst="rect">
              <a:avLst/>
            </a:prstGeom>
            <a:blipFill dpi="0" rotWithShape="0">
              <a:blip r:embed="rId4" cstate="print">
                <a:duotone>
                  <a:schemeClr val="accent2">
                    <a:shade val="45000"/>
                    <a:satMod val="135000"/>
                  </a:schemeClr>
                  <a:prstClr val="white"/>
                </a:duotone>
              </a:blip>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7" name="Rectangle 9"/>
            <p:cNvSpPr>
              <a:spLocks noChangeArrowheads="1"/>
            </p:cNvSpPr>
            <p:nvPr/>
          </p:nvSpPr>
          <p:spPr bwMode="auto">
            <a:xfrm>
              <a:off x="1983" y="2855"/>
              <a:ext cx="222" cy="496"/>
            </a:xfrm>
            <a:prstGeom prst="rect">
              <a:avLst/>
            </a:prstGeom>
            <a:no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8" name="Rectangle 10"/>
            <p:cNvSpPr>
              <a:spLocks noChangeArrowheads="1"/>
            </p:cNvSpPr>
            <p:nvPr/>
          </p:nvSpPr>
          <p:spPr bwMode="auto">
            <a:xfrm>
              <a:off x="3426" y="2861"/>
              <a:ext cx="223" cy="490"/>
            </a:xfrm>
            <a:prstGeom prst="rect">
              <a:avLst/>
            </a:prstGeom>
            <a:blipFill dpi="0" rotWithShape="0">
              <a:blip r:embed="rId5" cstate="print">
                <a:duotone>
                  <a:schemeClr val="accent2">
                    <a:shade val="45000"/>
                    <a:satMod val="135000"/>
                  </a:schemeClr>
                  <a:prstClr val="white"/>
                </a:duotone>
              </a:blip>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79" name="Rectangle 11"/>
            <p:cNvSpPr>
              <a:spLocks noChangeArrowheads="1"/>
            </p:cNvSpPr>
            <p:nvPr/>
          </p:nvSpPr>
          <p:spPr bwMode="auto">
            <a:xfrm>
              <a:off x="3426" y="2861"/>
              <a:ext cx="223" cy="490"/>
            </a:xfrm>
            <a:prstGeom prst="rect">
              <a:avLst/>
            </a:prstGeom>
            <a:no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0" name="Rectangle 12"/>
            <p:cNvSpPr>
              <a:spLocks noChangeArrowheads="1"/>
            </p:cNvSpPr>
            <p:nvPr/>
          </p:nvSpPr>
          <p:spPr bwMode="auto">
            <a:xfrm>
              <a:off x="2205" y="2780"/>
              <a:ext cx="222" cy="571"/>
            </a:xfrm>
            <a:prstGeom prst="rect">
              <a:avLst/>
            </a:prstGeom>
            <a:solidFill>
              <a:srgbClr val="C0C0C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1" name="Rectangle 13"/>
            <p:cNvSpPr>
              <a:spLocks noChangeArrowheads="1"/>
            </p:cNvSpPr>
            <p:nvPr/>
          </p:nvSpPr>
          <p:spPr bwMode="auto">
            <a:xfrm>
              <a:off x="3649" y="2729"/>
              <a:ext cx="221" cy="622"/>
            </a:xfrm>
            <a:prstGeom prst="rect">
              <a:avLst/>
            </a:prstGeom>
            <a:solidFill>
              <a:srgbClr val="C0C0C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2" name="Rectangle 14"/>
            <p:cNvSpPr>
              <a:spLocks noChangeArrowheads="1"/>
            </p:cNvSpPr>
            <p:nvPr/>
          </p:nvSpPr>
          <p:spPr bwMode="auto">
            <a:xfrm>
              <a:off x="2427" y="2361"/>
              <a:ext cx="222" cy="990"/>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3" name="Rectangle 15"/>
            <p:cNvSpPr>
              <a:spLocks noChangeArrowheads="1"/>
            </p:cNvSpPr>
            <p:nvPr/>
          </p:nvSpPr>
          <p:spPr bwMode="auto">
            <a:xfrm>
              <a:off x="3870" y="2538"/>
              <a:ext cx="223" cy="813"/>
            </a:xfrm>
            <a:prstGeom prst="rect">
              <a:avLst/>
            </a:prstGeom>
            <a:solidFill>
              <a:srgbClr val="FFFFFF"/>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4" name="Rectangle 16"/>
            <p:cNvSpPr>
              <a:spLocks noChangeArrowheads="1"/>
            </p:cNvSpPr>
            <p:nvPr/>
          </p:nvSpPr>
          <p:spPr bwMode="auto">
            <a:xfrm>
              <a:off x="2649" y="2725"/>
              <a:ext cx="222" cy="626"/>
            </a:xfrm>
            <a:prstGeom prst="rect">
              <a:avLst/>
            </a:prstGeom>
            <a:solidFill>
              <a:srgbClr val="80808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5" name="Rectangle 17"/>
            <p:cNvSpPr>
              <a:spLocks noChangeArrowheads="1"/>
            </p:cNvSpPr>
            <p:nvPr/>
          </p:nvSpPr>
          <p:spPr bwMode="auto">
            <a:xfrm>
              <a:off x="4093" y="2770"/>
              <a:ext cx="221" cy="581"/>
            </a:xfrm>
            <a:prstGeom prst="rect">
              <a:avLst/>
            </a:prstGeom>
            <a:solidFill>
              <a:srgbClr val="808080"/>
            </a:solid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6" name="Rectangle 18"/>
            <p:cNvSpPr>
              <a:spLocks noChangeArrowheads="1"/>
            </p:cNvSpPr>
            <p:nvPr/>
          </p:nvSpPr>
          <p:spPr bwMode="auto">
            <a:xfrm>
              <a:off x="2871" y="2472"/>
              <a:ext cx="222" cy="879"/>
            </a:xfrm>
            <a:prstGeom prst="rect">
              <a:avLst/>
            </a:prstGeom>
            <a:blipFill dpi="0" rotWithShape="0">
              <a:blip r:embed="rId6" cstate="print">
                <a:duotone>
                  <a:schemeClr val="accent2">
                    <a:shade val="45000"/>
                    <a:satMod val="135000"/>
                  </a:schemeClr>
                  <a:prstClr val="white"/>
                </a:duotone>
              </a:blip>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7" name="Rectangle 19"/>
            <p:cNvSpPr>
              <a:spLocks noChangeArrowheads="1"/>
            </p:cNvSpPr>
            <p:nvPr/>
          </p:nvSpPr>
          <p:spPr bwMode="auto">
            <a:xfrm>
              <a:off x="2871" y="2472"/>
              <a:ext cx="222" cy="879"/>
            </a:xfrm>
            <a:prstGeom prst="rect">
              <a:avLst/>
            </a:prstGeom>
            <a:no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8" name="Rectangle 20"/>
            <p:cNvSpPr>
              <a:spLocks noChangeArrowheads="1"/>
            </p:cNvSpPr>
            <p:nvPr/>
          </p:nvSpPr>
          <p:spPr bwMode="auto">
            <a:xfrm>
              <a:off x="4314" y="2633"/>
              <a:ext cx="222" cy="718"/>
            </a:xfrm>
            <a:prstGeom prst="rect">
              <a:avLst/>
            </a:prstGeom>
            <a:blipFill dpi="0" rotWithShape="0">
              <a:blip r:embed="rId7" cstate="print">
                <a:duotone>
                  <a:schemeClr val="accent2">
                    <a:shade val="45000"/>
                    <a:satMod val="135000"/>
                  </a:schemeClr>
                  <a:prstClr val="white"/>
                </a:duotone>
              </a:blip>
              <a:srcRect/>
              <a:tile tx="0" ty="0" sx="100000" sy="100000" flip="none" algn="tl"/>
            </a:blip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89" name="Rectangle 21"/>
            <p:cNvSpPr>
              <a:spLocks noChangeArrowheads="1"/>
            </p:cNvSpPr>
            <p:nvPr/>
          </p:nvSpPr>
          <p:spPr bwMode="auto">
            <a:xfrm>
              <a:off x="4314" y="2633"/>
              <a:ext cx="222" cy="718"/>
            </a:xfrm>
            <a:prstGeom prst="rect">
              <a:avLst/>
            </a:prstGeom>
            <a:noFill/>
            <a:ln w="1270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90" name="Line 22"/>
            <p:cNvSpPr>
              <a:spLocks noChangeShapeType="1"/>
            </p:cNvSpPr>
            <p:nvPr/>
          </p:nvSpPr>
          <p:spPr bwMode="auto">
            <a:xfrm flipV="1">
              <a:off x="2094" y="2830"/>
              <a:ext cx="1"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1" name="Line 23"/>
            <p:cNvSpPr>
              <a:spLocks noChangeShapeType="1"/>
            </p:cNvSpPr>
            <p:nvPr/>
          </p:nvSpPr>
          <p:spPr bwMode="auto">
            <a:xfrm>
              <a:off x="2074" y="2830"/>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2" name="Line 24"/>
            <p:cNvSpPr>
              <a:spLocks noChangeShapeType="1"/>
            </p:cNvSpPr>
            <p:nvPr/>
          </p:nvSpPr>
          <p:spPr bwMode="auto">
            <a:xfrm flipV="1">
              <a:off x="3538" y="2836"/>
              <a:ext cx="1"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3" name="Line 25"/>
            <p:cNvSpPr>
              <a:spLocks noChangeShapeType="1"/>
            </p:cNvSpPr>
            <p:nvPr/>
          </p:nvSpPr>
          <p:spPr bwMode="auto">
            <a:xfrm>
              <a:off x="3518" y="2836"/>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4" name="Line 26"/>
            <p:cNvSpPr>
              <a:spLocks noChangeShapeType="1"/>
            </p:cNvSpPr>
            <p:nvPr/>
          </p:nvSpPr>
          <p:spPr bwMode="auto">
            <a:xfrm>
              <a:off x="2094" y="2855"/>
              <a:ext cx="1" cy="2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5" name="Line 27"/>
            <p:cNvSpPr>
              <a:spLocks noChangeShapeType="1"/>
            </p:cNvSpPr>
            <p:nvPr/>
          </p:nvSpPr>
          <p:spPr bwMode="auto">
            <a:xfrm>
              <a:off x="2074" y="2881"/>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6" name="Line 28"/>
            <p:cNvSpPr>
              <a:spLocks noChangeShapeType="1"/>
            </p:cNvSpPr>
            <p:nvPr/>
          </p:nvSpPr>
          <p:spPr bwMode="auto">
            <a:xfrm>
              <a:off x="3538" y="2861"/>
              <a:ext cx="1" cy="2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7" name="Line 29"/>
            <p:cNvSpPr>
              <a:spLocks noChangeShapeType="1"/>
            </p:cNvSpPr>
            <p:nvPr/>
          </p:nvSpPr>
          <p:spPr bwMode="auto">
            <a:xfrm>
              <a:off x="3518" y="2886"/>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8" name="Line 30"/>
            <p:cNvSpPr>
              <a:spLocks noChangeShapeType="1"/>
            </p:cNvSpPr>
            <p:nvPr/>
          </p:nvSpPr>
          <p:spPr bwMode="auto">
            <a:xfrm flipV="1">
              <a:off x="2316" y="2725"/>
              <a:ext cx="1" cy="5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9" name="Line 31"/>
            <p:cNvSpPr>
              <a:spLocks noChangeShapeType="1"/>
            </p:cNvSpPr>
            <p:nvPr/>
          </p:nvSpPr>
          <p:spPr bwMode="auto">
            <a:xfrm>
              <a:off x="2296" y="2725"/>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0" name="Line 32"/>
            <p:cNvSpPr>
              <a:spLocks noChangeShapeType="1"/>
            </p:cNvSpPr>
            <p:nvPr/>
          </p:nvSpPr>
          <p:spPr bwMode="auto">
            <a:xfrm flipV="1">
              <a:off x="3759" y="2679"/>
              <a:ext cx="1" cy="5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1" name="Line 33"/>
            <p:cNvSpPr>
              <a:spLocks noChangeShapeType="1"/>
            </p:cNvSpPr>
            <p:nvPr/>
          </p:nvSpPr>
          <p:spPr bwMode="auto">
            <a:xfrm>
              <a:off x="3739" y="2679"/>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2" name="Line 34"/>
            <p:cNvSpPr>
              <a:spLocks noChangeShapeType="1"/>
            </p:cNvSpPr>
            <p:nvPr/>
          </p:nvSpPr>
          <p:spPr bwMode="auto">
            <a:xfrm>
              <a:off x="2316" y="2780"/>
              <a:ext cx="1" cy="4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3" name="Line 35"/>
            <p:cNvSpPr>
              <a:spLocks noChangeShapeType="1"/>
            </p:cNvSpPr>
            <p:nvPr/>
          </p:nvSpPr>
          <p:spPr bwMode="auto">
            <a:xfrm>
              <a:off x="2296" y="2825"/>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4" name="Line 36"/>
            <p:cNvSpPr>
              <a:spLocks noChangeShapeType="1"/>
            </p:cNvSpPr>
            <p:nvPr/>
          </p:nvSpPr>
          <p:spPr bwMode="auto">
            <a:xfrm>
              <a:off x="3759" y="2729"/>
              <a:ext cx="1" cy="5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5" name="Line 37"/>
            <p:cNvSpPr>
              <a:spLocks noChangeShapeType="1"/>
            </p:cNvSpPr>
            <p:nvPr/>
          </p:nvSpPr>
          <p:spPr bwMode="auto">
            <a:xfrm>
              <a:off x="3739" y="2780"/>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6" name="Line 38"/>
            <p:cNvSpPr>
              <a:spLocks noChangeShapeType="1"/>
            </p:cNvSpPr>
            <p:nvPr/>
          </p:nvSpPr>
          <p:spPr bwMode="auto">
            <a:xfrm flipV="1">
              <a:off x="2537" y="2001"/>
              <a:ext cx="1" cy="360"/>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7" name="Line 39"/>
            <p:cNvSpPr>
              <a:spLocks noChangeShapeType="1"/>
            </p:cNvSpPr>
            <p:nvPr/>
          </p:nvSpPr>
          <p:spPr bwMode="auto">
            <a:xfrm>
              <a:off x="2517" y="2001"/>
              <a:ext cx="4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8" name="Line 40"/>
            <p:cNvSpPr>
              <a:spLocks noChangeShapeType="1"/>
            </p:cNvSpPr>
            <p:nvPr/>
          </p:nvSpPr>
          <p:spPr bwMode="auto">
            <a:xfrm flipV="1">
              <a:off x="3981" y="2259"/>
              <a:ext cx="1" cy="279"/>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9" name="Line 41"/>
            <p:cNvSpPr>
              <a:spLocks noChangeShapeType="1"/>
            </p:cNvSpPr>
            <p:nvPr/>
          </p:nvSpPr>
          <p:spPr bwMode="auto">
            <a:xfrm>
              <a:off x="3961" y="2259"/>
              <a:ext cx="4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0" name="Line 42"/>
            <p:cNvSpPr>
              <a:spLocks noChangeShapeType="1"/>
            </p:cNvSpPr>
            <p:nvPr/>
          </p:nvSpPr>
          <p:spPr bwMode="auto">
            <a:xfrm>
              <a:off x="2537" y="2361"/>
              <a:ext cx="1" cy="26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1" name="Line 43"/>
            <p:cNvSpPr>
              <a:spLocks noChangeShapeType="1"/>
            </p:cNvSpPr>
            <p:nvPr/>
          </p:nvSpPr>
          <p:spPr bwMode="auto">
            <a:xfrm>
              <a:off x="2517" y="2629"/>
              <a:ext cx="4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2" name="Line 44"/>
            <p:cNvSpPr>
              <a:spLocks noChangeShapeType="1"/>
            </p:cNvSpPr>
            <p:nvPr/>
          </p:nvSpPr>
          <p:spPr bwMode="auto">
            <a:xfrm>
              <a:off x="3981" y="2538"/>
              <a:ext cx="1" cy="206"/>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3" name="Line 45"/>
            <p:cNvSpPr>
              <a:spLocks noChangeShapeType="1"/>
            </p:cNvSpPr>
            <p:nvPr/>
          </p:nvSpPr>
          <p:spPr bwMode="auto">
            <a:xfrm>
              <a:off x="3961" y="2744"/>
              <a:ext cx="42"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4" name="Line 46"/>
            <p:cNvSpPr>
              <a:spLocks noChangeShapeType="1"/>
            </p:cNvSpPr>
            <p:nvPr/>
          </p:nvSpPr>
          <p:spPr bwMode="auto">
            <a:xfrm flipV="1">
              <a:off x="2760" y="2674"/>
              <a:ext cx="1" cy="5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5" name="Line 47"/>
            <p:cNvSpPr>
              <a:spLocks noChangeShapeType="1"/>
            </p:cNvSpPr>
            <p:nvPr/>
          </p:nvSpPr>
          <p:spPr bwMode="auto">
            <a:xfrm>
              <a:off x="2740" y="2674"/>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6" name="Line 48"/>
            <p:cNvSpPr>
              <a:spLocks noChangeShapeType="1"/>
            </p:cNvSpPr>
            <p:nvPr/>
          </p:nvSpPr>
          <p:spPr bwMode="auto">
            <a:xfrm flipV="1">
              <a:off x="4203" y="2729"/>
              <a:ext cx="1" cy="4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7" name="Line 49"/>
            <p:cNvSpPr>
              <a:spLocks noChangeShapeType="1"/>
            </p:cNvSpPr>
            <p:nvPr/>
          </p:nvSpPr>
          <p:spPr bwMode="auto">
            <a:xfrm>
              <a:off x="4183" y="2729"/>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8" name="Line 50"/>
            <p:cNvSpPr>
              <a:spLocks noChangeShapeType="1"/>
            </p:cNvSpPr>
            <p:nvPr/>
          </p:nvSpPr>
          <p:spPr bwMode="auto">
            <a:xfrm>
              <a:off x="2760" y="2725"/>
              <a:ext cx="1" cy="4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9" name="Line 51"/>
            <p:cNvSpPr>
              <a:spLocks noChangeShapeType="1"/>
            </p:cNvSpPr>
            <p:nvPr/>
          </p:nvSpPr>
          <p:spPr bwMode="auto">
            <a:xfrm>
              <a:off x="2740" y="2770"/>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0" name="Line 52"/>
            <p:cNvSpPr>
              <a:spLocks noChangeShapeType="1"/>
            </p:cNvSpPr>
            <p:nvPr/>
          </p:nvSpPr>
          <p:spPr bwMode="auto">
            <a:xfrm>
              <a:off x="4203" y="2770"/>
              <a:ext cx="1" cy="45"/>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1" name="Line 53"/>
            <p:cNvSpPr>
              <a:spLocks noChangeShapeType="1"/>
            </p:cNvSpPr>
            <p:nvPr/>
          </p:nvSpPr>
          <p:spPr bwMode="auto">
            <a:xfrm>
              <a:off x="4183" y="2815"/>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2" name="Line 54"/>
            <p:cNvSpPr>
              <a:spLocks noChangeShapeType="1"/>
            </p:cNvSpPr>
            <p:nvPr/>
          </p:nvSpPr>
          <p:spPr bwMode="auto">
            <a:xfrm flipV="1">
              <a:off x="2982" y="2138"/>
              <a:ext cx="1" cy="334"/>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3" name="Line 55"/>
            <p:cNvSpPr>
              <a:spLocks noChangeShapeType="1"/>
            </p:cNvSpPr>
            <p:nvPr/>
          </p:nvSpPr>
          <p:spPr bwMode="auto">
            <a:xfrm>
              <a:off x="2962" y="2138"/>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4" name="Line 56"/>
            <p:cNvSpPr>
              <a:spLocks noChangeShapeType="1"/>
            </p:cNvSpPr>
            <p:nvPr/>
          </p:nvSpPr>
          <p:spPr bwMode="auto">
            <a:xfrm flipV="1">
              <a:off x="4425" y="2376"/>
              <a:ext cx="1" cy="257"/>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5" name="Line 57"/>
            <p:cNvSpPr>
              <a:spLocks noChangeShapeType="1"/>
            </p:cNvSpPr>
            <p:nvPr/>
          </p:nvSpPr>
          <p:spPr bwMode="auto">
            <a:xfrm>
              <a:off x="4405" y="2376"/>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6" name="Line 58"/>
            <p:cNvSpPr>
              <a:spLocks noChangeShapeType="1"/>
            </p:cNvSpPr>
            <p:nvPr/>
          </p:nvSpPr>
          <p:spPr bwMode="auto">
            <a:xfrm>
              <a:off x="2982" y="2472"/>
              <a:ext cx="1" cy="242"/>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7" name="Line 59"/>
            <p:cNvSpPr>
              <a:spLocks noChangeShapeType="1"/>
            </p:cNvSpPr>
            <p:nvPr/>
          </p:nvSpPr>
          <p:spPr bwMode="auto">
            <a:xfrm>
              <a:off x="2962" y="2714"/>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8" name="Line 60"/>
            <p:cNvSpPr>
              <a:spLocks noChangeShapeType="1"/>
            </p:cNvSpPr>
            <p:nvPr/>
          </p:nvSpPr>
          <p:spPr bwMode="auto">
            <a:xfrm>
              <a:off x="4425" y="2633"/>
              <a:ext cx="1" cy="188"/>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9" name="Line 61"/>
            <p:cNvSpPr>
              <a:spLocks noChangeShapeType="1"/>
            </p:cNvSpPr>
            <p:nvPr/>
          </p:nvSpPr>
          <p:spPr bwMode="auto">
            <a:xfrm>
              <a:off x="4405" y="2821"/>
              <a:ext cx="41" cy="1"/>
            </a:xfrm>
            <a:prstGeom prst="line">
              <a:avLst/>
            </a:pr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0" name="Line 62"/>
            <p:cNvSpPr>
              <a:spLocks noChangeShapeType="1"/>
            </p:cNvSpPr>
            <p:nvPr/>
          </p:nvSpPr>
          <p:spPr bwMode="auto">
            <a:xfrm>
              <a:off x="1817" y="1835"/>
              <a:ext cx="1" cy="1516"/>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1" name="Line 63"/>
            <p:cNvSpPr>
              <a:spLocks noChangeShapeType="1"/>
            </p:cNvSpPr>
            <p:nvPr/>
          </p:nvSpPr>
          <p:spPr bwMode="auto">
            <a:xfrm>
              <a:off x="1794" y="3351"/>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2" name="Line 64"/>
            <p:cNvSpPr>
              <a:spLocks noChangeShapeType="1"/>
            </p:cNvSpPr>
            <p:nvPr/>
          </p:nvSpPr>
          <p:spPr bwMode="auto">
            <a:xfrm>
              <a:off x="1794" y="2846"/>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3" name="Line 65"/>
            <p:cNvSpPr>
              <a:spLocks noChangeShapeType="1"/>
            </p:cNvSpPr>
            <p:nvPr/>
          </p:nvSpPr>
          <p:spPr bwMode="auto">
            <a:xfrm>
              <a:off x="1794" y="2340"/>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4" name="Line 66"/>
            <p:cNvSpPr>
              <a:spLocks noChangeShapeType="1"/>
            </p:cNvSpPr>
            <p:nvPr/>
          </p:nvSpPr>
          <p:spPr bwMode="auto">
            <a:xfrm>
              <a:off x="1794" y="1835"/>
              <a:ext cx="2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5" name="Line 67"/>
            <p:cNvSpPr>
              <a:spLocks noChangeShapeType="1"/>
            </p:cNvSpPr>
            <p:nvPr/>
          </p:nvSpPr>
          <p:spPr bwMode="auto">
            <a:xfrm>
              <a:off x="1817" y="3351"/>
              <a:ext cx="2886"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6" name="Line 68"/>
            <p:cNvSpPr>
              <a:spLocks noChangeShapeType="1"/>
            </p:cNvSpPr>
            <p:nvPr/>
          </p:nvSpPr>
          <p:spPr bwMode="auto">
            <a:xfrm flipV="1">
              <a:off x="1817" y="3351"/>
              <a:ext cx="1" cy="3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7" name="Line 69"/>
            <p:cNvSpPr>
              <a:spLocks noChangeShapeType="1"/>
            </p:cNvSpPr>
            <p:nvPr/>
          </p:nvSpPr>
          <p:spPr bwMode="auto">
            <a:xfrm flipV="1">
              <a:off x="3260" y="3351"/>
              <a:ext cx="1" cy="3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8" name="Line 70"/>
            <p:cNvSpPr>
              <a:spLocks noChangeShapeType="1"/>
            </p:cNvSpPr>
            <p:nvPr/>
          </p:nvSpPr>
          <p:spPr bwMode="auto">
            <a:xfrm flipV="1">
              <a:off x="4703" y="3351"/>
              <a:ext cx="1" cy="3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9" name="Rectangle 71"/>
            <p:cNvSpPr>
              <a:spLocks noChangeArrowheads="1"/>
            </p:cNvSpPr>
            <p:nvPr/>
          </p:nvSpPr>
          <p:spPr bwMode="auto">
            <a:xfrm>
              <a:off x="3350" y="1217"/>
              <a:ext cx="80" cy="16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0" name="Rectangle 72"/>
            <p:cNvSpPr>
              <a:spLocks noChangeArrowheads="1"/>
            </p:cNvSpPr>
            <p:nvPr/>
          </p:nvSpPr>
          <p:spPr bwMode="auto">
            <a:xfrm>
              <a:off x="1724" y="3301"/>
              <a:ext cx="7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1" name="Rectangle 73"/>
            <p:cNvSpPr>
              <a:spLocks noChangeArrowheads="1"/>
            </p:cNvSpPr>
            <p:nvPr/>
          </p:nvSpPr>
          <p:spPr bwMode="auto">
            <a:xfrm>
              <a:off x="1724" y="2796"/>
              <a:ext cx="7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2" name="Rectangle 74"/>
            <p:cNvSpPr>
              <a:spLocks noChangeArrowheads="1"/>
            </p:cNvSpPr>
            <p:nvPr/>
          </p:nvSpPr>
          <p:spPr bwMode="auto">
            <a:xfrm>
              <a:off x="1724" y="2290"/>
              <a:ext cx="7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3" name="Rectangle 75"/>
            <p:cNvSpPr>
              <a:spLocks noChangeArrowheads="1"/>
            </p:cNvSpPr>
            <p:nvPr/>
          </p:nvSpPr>
          <p:spPr bwMode="auto">
            <a:xfrm>
              <a:off x="1724" y="1785"/>
              <a:ext cx="70" cy="1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Times New Roman" pitchFamily="18"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4" name="Rectangle 76"/>
            <p:cNvSpPr>
              <a:spLocks noChangeArrowheads="1"/>
            </p:cNvSpPr>
            <p:nvPr/>
          </p:nvSpPr>
          <p:spPr bwMode="auto">
            <a:xfrm>
              <a:off x="2230" y="3443"/>
              <a:ext cx="667"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Trails B&gt;278 sec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5" name="Rectangle 77"/>
            <p:cNvSpPr>
              <a:spLocks noChangeArrowheads="1"/>
            </p:cNvSpPr>
            <p:nvPr/>
          </p:nvSpPr>
          <p:spPr bwMode="auto">
            <a:xfrm>
              <a:off x="3778" y="3443"/>
              <a:ext cx="450" cy="14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Times New Roman" pitchFamily="18" charset="0"/>
                  <a:cs typeface="Arial" pitchFamily="34" charset="0"/>
                </a:rPr>
                <a:t>MMSE&lt;26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6" name="Rectangle 78"/>
            <p:cNvSpPr>
              <a:spLocks noChangeArrowheads="1"/>
            </p:cNvSpPr>
            <p:nvPr/>
          </p:nvSpPr>
          <p:spPr bwMode="auto">
            <a:xfrm rot="16200000">
              <a:off x="1357" y="2485"/>
              <a:ext cx="571" cy="1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Arial" pitchFamily="34" charset="0"/>
                  <a:cs typeface="Arial" pitchFamily="34" charset="0"/>
                </a:rPr>
                <a:t>Odds Ratio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47" name="Rectangle 79"/>
            <p:cNvSpPr>
              <a:spLocks noChangeArrowheads="1"/>
            </p:cNvSpPr>
            <p:nvPr/>
          </p:nvSpPr>
          <p:spPr bwMode="auto">
            <a:xfrm>
              <a:off x="2030" y="2837"/>
              <a:ext cx="45" cy="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48" name="Rectangle 80"/>
            <p:cNvSpPr>
              <a:spLocks noChangeArrowheads="1"/>
            </p:cNvSpPr>
            <p:nvPr/>
          </p:nvSpPr>
          <p:spPr bwMode="auto">
            <a:xfrm>
              <a:off x="3443" y="2695"/>
              <a:ext cx="197" cy="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49" name="Rectangle 81"/>
            <p:cNvSpPr>
              <a:spLocks noChangeArrowheads="1"/>
            </p:cNvSpPr>
            <p:nvPr/>
          </p:nvSpPr>
          <p:spPr bwMode="auto">
            <a:xfrm>
              <a:off x="3461" y="2707"/>
              <a:ext cx="208" cy="1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0.97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50" name="Rectangle 82"/>
            <p:cNvSpPr>
              <a:spLocks noChangeArrowheads="1"/>
            </p:cNvSpPr>
            <p:nvPr/>
          </p:nvSpPr>
          <p:spPr bwMode="auto">
            <a:xfrm>
              <a:off x="3849" y="2552"/>
              <a:ext cx="45" cy="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1" name="Rectangle 83"/>
            <p:cNvSpPr>
              <a:spLocks noChangeArrowheads="1"/>
            </p:cNvSpPr>
            <p:nvPr/>
          </p:nvSpPr>
          <p:spPr bwMode="auto">
            <a:xfrm>
              <a:off x="4062" y="2640"/>
              <a:ext cx="45" cy="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2" name="Rectangle 84"/>
            <p:cNvSpPr>
              <a:spLocks noChangeArrowheads="1"/>
            </p:cNvSpPr>
            <p:nvPr/>
          </p:nvSpPr>
          <p:spPr bwMode="auto">
            <a:xfrm>
              <a:off x="4321" y="1986"/>
              <a:ext cx="45" cy="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3" name="Rectangle 85"/>
            <p:cNvSpPr>
              <a:spLocks noChangeArrowheads="1"/>
            </p:cNvSpPr>
            <p:nvPr/>
          </p:nvSpPr>
          <p:spPr bwMode="auto">
            <a:xfrm>
              <a:off x="4623" y="2503"/>
              <a:ext cx="45" cy="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4" name="Rectangle 86"/>
            <p:cNvSpPr>
              <a:spLocks noChangeArrowheads="1"/>
            </p:cNvSpPr>
            <p:nvPr/>
          </p:nvSpPr>
          <p:spPr bwMode="auto">
            <a:xfrm>
              <a:off x="2030" y="2860"/>
              <a:ext cx="45" cy="1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5" name="Rectangle 87"/>
            <p:cNvSpPr>
              <a:spLocks noChangeArrowheads="1"/>
            </p:cNvSpPr>
            <p:nvPr/>
          </p:nvSpPr>
          <p:spPr bwMode="auto">
            <a:xfrm>
              <a:off x="2324" y="2659"/>
              <a:ext cx="45" cy="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6" name="Rectangle 88"/>
            <p:cNvSpPr>
              <a:spLocks noChangeArrowheads="1"/>
            </p:cNvSpPr>
            <p:nvPr/>
          </p:nvSpPr>
          <p:spPr bwMode="auto">
            <a:xfrm>
              <a:off x="2510" y="2676"/>
              <a:ext cx="45" cy="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7" name="Rectangle 89"/>
            <p:cNvSpPr>
              <a:spLocks noChangeArrowheads="1"/>
            </p:cNvSpPr>
            <p:nvPr/>
          </p:nvSpPr>
          <p:spPr bwMode="auto">
            <a:xfrm>
              <a:off x="2765" y="2449"/>
              <a:ext cx="46" cy="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8" name="Rectangle 90"/>
            <p:cNvSpPr>
              <a:spLocks noChangeArrowheads="1"/>
            </p:cNvSpPr>
            <p:nvPr/>
          </p:nvSpPr>
          <p:spPr bwMode="auto">
            <a:xfrm>
              <a:off x="3002" y="2552"/>
              <a:ext cx="45" cy="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59" name="Rectangle 91"/>
            <p:cNvSpPr>
              <a:spLocks noChangeArrowheads="1"/>
            </p:cNvSpPr>
            <p:nvPr/>
          </p:nvSpPr>
          <p:spPr bwMode="auto">
            <a:xfrm>
              <a:off x="3700" y="2533"/>
              <a:ext cx="196" cy="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60" name="Rectangle 92"/>
            <p:cNvSpPr>
              <a:spLocks noChangeArrowheads="1"/>
            </p:cNvSpPr>
            <p:nvPr/>
          </p:nvSpPr>
          <p:spPr bwMode="auto">
            <a:xfrm>
              <a:off x="3675" y="2544"/>
              <a:ext cx="186" cy="1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1.23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1" name="Rectangle 93"/>
            <p:cNvSpPr>
              <a:spLocks noChangeArrowheads="1"/>
            </p:cNvSpPr>
            <p:nvPr/>
          </p:nvSpPr>
          <p:spPr bwMode="auto">
            <a:xfrm>
              <a:off x="4138" y="2595"/>
              <a:ext cx="196" cy="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62" name="Rectangle 94"/>
            <p:cNvSpPr>
              <a:spLocks noChangeArrowheads="1"/>
            </p:cNvSpPr>
            <p:nvPr/>
          </p:nvSpPr>
          <p:spPr bwMode="auto">
            <a:xfrm>
              <a:off x="4107" y="2592"/>
              <a:ext cx="186" cy="1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1.15</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3" name="Rectangle 95"/>
            <p:cNvSpPr>
              <a:spLocks noChangeArrowheads="1"/>
            </p:cNvSpPr>
            <p:nvPr/>
          </p:nvSpPr>
          <p:spPr bwMode="auto">
            <a:xfrm>
              <a:off x="3921" y="2122"/>
              <a:ext cx="313" cy="1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64" name="Rectangle 96"/>
            <p:cNvSpPr>
              <a:spLocks noChangeArrowheads="1"/>
            </p:cNvSpPr>
            <p:nvPr/>
          </p:nvSpPr>
          <p:spPr bwMode="auto">
            <a:xfrm>
              <a:off x="3867" y="2160"/>
              <a:ext cx="186" cy="1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1.61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5" name="Rectangle 97"/>
            <p:cNvSpPr>
              <a:spLocks noChangeArrowheads="1"/>
            </p:cNvSpPr>
            <p:nvPr/>
          </p:nvSpPr>
          <p:spPr bwMode="auto">
            <a:xfrm>
              <a:off x="4358" y="2228"/>
              <a:ext cx="196" cy="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66" name="Rectangle 98"/>
            <p:cNvSpPr>
              <a:spLocks noChangeArrowheads="1"/>
            </p:cNvSpPr>
            <p:nvPr/>
          </p:nvSpPr>
          <p:spPr bwMode="auto">
            <a:xfrm>
              <a:off x="4376" y="2240"/>
              <a:ext cx="186" cy="1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1.42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67" name="Rectangle 99"/>
            <p:cNvSpPr>
              <a:spLocks noChangeArrowheads="1"/>
            </p:cNvSpPr>
            <p:nvPr/>
          </p:nvSpPr>
          <p:spPr bwMode="auto">
            <a:xfrm>
              <a:off x="2027" y="2699"/>
              <a:ext cx="366" cy="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68" name="Rectangle 100"/>
            <p:cNvSpPr>
              <a:spLocks noChangeArrowheads="1"/>
            </p:cNvSpPr>
            <p:nvPr/>
          </p:nvSpPr>
          <p:spPr bwMode="auto">
            <a:xfrm>
              <a:off x="1995" y="2688"/>
              <a:ext cx="186" cy="1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0.98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69" name="Rectangle 101"/>
            <p:cNvSpPr>
              <a:spLocks noChangeArrowheads="1"/>
            </p:cNvSpPr>
            <p:nvPr/>
          </p:nvSpPr>
          <p:spPr bwMode="auto">
            <a:xfrm>
              <a:off x="2257" y="2577"/>
              <a:ext cx="330" cy="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0" name="Rectangle 102"/>
            <p:cNvSpPr>
              <a:spLocks noChangeArrowheads="1"/>
            </p:cNvSpPr>
            <p:nvPr/>
          </p:nvSpPr>
          <p:spPr bwMode="auto">
            <a:xfrm>
              <a:off x="2235" y="2592"/>
              <a:ext cx="186" cy="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1" name="Rectangle 103"/>
            <p:cNvSpPr>
              <a:spLocks noChangeArrowheads="1"/>
            </p:cNvSpPr>
            <p:nvPr/>
          </p:nvSpPr>
          <p:spPr bwMode="auto">
            <a:xfrm>
              <a:off x="2695" y="2514"/>
              <a:ext cx="196" cy="1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2" name="Rectangle 104"/>
            <p:cNvSpPr>
              <a:spLocks noChangeArrowheads="1"/>
            </p:cNvSpPr>
            <p:nvPr/>
          </p:nvSpPr>
          <p:spPr bwMode="auto">
            <a:xfrm>
              <a:off x="2667" y="2544"/>
              <a:ext cx="186" cy="1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1.24</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73" name="Rectangle 105"/>
            <p:cNvSpPr>
              <a:spLocks noChangeArrowheads="1"/>
            </p:cNvSpPr>
            <p:nvPr/>
          </p:nvSpPr>
          <p:spPr bwMode="auto">
            <a:xfrm>
              <a:off x="2455" y="1866"/>
              <a:ext cx="196" cy="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4" name="Rectangle 106"/>
            <p:cNvSpPr>
              <a:spLocks noChangeArrowheads="1"/>
            </p:cNvSpPr>
            <p:nvPr/>
          </p:nvSpPr>
          <p:spPr bwMode="auto">
            <a:xfrm>
              <a:off x="2473" y="1878"/>
              <a:ext cx="186" cy="1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cs typeface="Arial" pitchFamily="34" charset="0"/>
                </a:rPr>
                <a:t>1.96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275" name="Rectangle 107"/>
            <p:cNvSpPr>
              <a:spLocks noChangeArrowheads="1"/>
            </p:cNvSpPr>
            <p:nvPr/>
          </p:nvSpPr>
          <p:spPr bwMode="auto">
            <a:xfrm>
              <a:off x="2933" y="1986"/>
              <a:ext cx="197" cy="1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76" name="Rectangle 108"/>
            <p:cNvSpPr>
              <a:spLocks noChangeArrowheads="1"/>
            </p:cNvSpPr>
            <p:nvPr/>
          </p:nvSpPr>
          <p:spPr bwMode="auto">
            <a:xfrm>
              <a:off x="2907" y="1968"/>
              <a:ext cx="208" cy="1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1.74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2" name="TextBox 111"/>
          <p:cNvSpPr txBox="1"/>
          <p:nvPr/>
        </p:nvSpPr>
        <p:spPr>
          <a:xfrm>
            <a:off x="1143000" y="6248400"/>
            <a:ext cx="4876800" cy="369332"/>
          </a:xfrm>
          <a:prstGeom prst="rect">
            <a:avLst/>
          </a:prstGeom>
          <a:noFill/>
        </p:spPr>
        <p:txBody>
          <a:bodyPr wrap="square" rtlCol="0">
            <a:spAutoFit/>
          </a:bodyPr>
          <a:lstStyle/>
          <a:p>
            <a:r>
              <a:rPr lang="en-US" dirty="0" smtClean="0"/>
              <a:t>Blackwell et al, 2006</a:t>
            </a:r>
            <a:r>
              <a:rPr lang="en-US" i="1" dirty="0" smtClean="0"/>
              <a:t>, J. Gerontology</a:t>
            </a:r>
            <a:endParaRPr lang="en-US" i="1" dirty="0"/>
          </a:p>
        </p:txBody>
      </p:sp>
    </p:spTree>
    <p:extLst>
      <p:ext uri="{BB962C8B-B14F-4D97-AF65-F5344CB8AC3E}">
        <p14:creationId xmlns:p14="http://schemas.microsoft.com/office/powerpoint/2010/main" val="79476354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ChangeArrowheads="1"/>
          </p:cNvSpPr>
          <p:nvPr/>
        </p:nvSpPr>
        <p:spPr bwMode="auto">
          <a:xfrm>
            <a:off x="457200" y="152400"/>
            <a:ext cx="8229600" cy="784225"/>
          </a:xfrm>
          <a:prstGeom prst="rect">
            <a:avLst/>
          </a:prstGeom>
          <a:noFill/>
          <a:ln w="9525">
            <a:noFill/>
            <a:miter lim="800000"/>
            <a:headEnd/>
            <a:tailEnd/>
          </a:ln>
          <a:effectLst/>
        </p:spPr>
        <p:txBody>
          <a:bodyPr anchor="ctr"/>
          <a:lstStyle/>
          <a:p>
            <a:pPr algn="ctr" eaLnBrk="1" hangingPunct="1"/>
            <a:r>
              <a:rPr lang="en-US" sz="3200" dirty="0" smtClean="0">
                <a:latin typeface="+mj-lt"/>
              </a:rPr>
              <a:t>Sleep Disordered Breathing and Cognitive Aging</a:t>
            </a:r>
            <a:endParaRPr lang="en-US" sz="3200" dirty="0">
              <a:latin typeface="+mj-lt"/>
            </a:endParaRPr>
          </a:p>
        </p:txBody>
      </p:sp>
      <p:sp>
        <p:nvSpPr>
          <p:cNvPr id="1247235" name="Rectangle 3"/>
          <p:cNvSpPr>
            <a:spLocks noChangeArrowheads="1"/>
          </p:cNvSpPr>
          <p:nvPr/>
        </p:nvSpPr>
        <p:spPr bwMode="auto">
          <a:xfrm>
            <a:off x="-36640" y="1447800"/>
            <a:ext cx="9354256" cy="3276600"/>
          </a:xfrm>
          <a:prstGeom prst="rect">
            <a:avLst/>
          </a:prstGeom>
          <a:noFill/>
          <a:ln w="9525">
            <a:noFill/>
            <a:miter lim="800000"/>
            <a:headEnd/>
            <a:tailEnd/>
          </a:ln>
          <a:effectLst/>
        </p:spPr>
        <p:txBody>
          <a:bodyPr/>
          <a:lstStyle/>
          <a:p>
            <a:pPr marL="609600" indent="-609600" eaLnBrk="1" hangingPunct="1">
              <a:spcBef>
                <a:spcPct val="20000"/>
              </a:spcBef>
              <a:buClr>
                <a:schemeClr val="tx1"/>
              </a:buClr>
              <a:buSzPct val="60000"/>
            </a:pPr>
            <a:endParaRPr lang="en-US" b="1">
              <a:latin typeface="Arial" pitchFamily="34" charset="0"/>
            </a:endParaRPr>
          </a:p>
          <a:p>
            <a:pPr marL="609600" indent="-609600" eaLnBrk="1" hangingPunct="1">
              <a:spcBef>
                <a:spcPct val="20000"/>
              </a:spcBef>
              <a:buClr>
                <a:schemeClr val="tx1"/>
              </a:buClr>
              <a:buSzPct val="60000"/>
            </a:pPr>
            <a:endParaRPr lang="en-US" b="1">
              <a:latin typeface="Arial" pitchFamily="34" charset="0"/>
            </a:endParaRPr>
          </a:p>
          <a:p>
            <a:pPr marL="609600" indent="-609600" eaLnBrk="1" hangingPunct="1">
              <a:spcBef>
                <a:spcPct val="20000"/>
              </a:spcBef>
              <a:buClr>
                <a:schemeClr val="tx1"/>
              </a:buClr>
              <a:buSzPct val="60000"/>
            </a:pPr>
            <a:endParaRPr lang="en-US" b="1">
              <a:latin typeface="Arial" pitchFamily="34" charset="0"/>
            </a:endParaRPr>
          </a:p>
        </p:txBody>
      </p:sp>
      <p:sp>
        <p:nvSpPr>
          <p:cNvPr id="1247236" name="Rectangle 4"/>
          <p:cNvSpPr>
            <a:spLocks noChangeArrowheads="1"/>
          </p:cNvSpPr>
          <p:nvPr/>
        </p:nvSpPr>
        <p:spPr bwMode="auto">
          <a:xfrm>
            <a:off x="21168" y="865188"/>
            <a:ext cx="9218788" cy="5767387"/>
          </a:xfrm>
          <a:prstGeom prst="rect">
            <a:avLst/>
          </a:prstGeom>
          <a:noFill/>
          <a:ln w="9525">
            <a:noFill/>
            <a:miter lim="800000"/>
            <a:headEnd/>
            <a:tailEnd/>
          </a:ln>
          <a:effectLst/>
        </p:spPr>
        <p:txBody>
          <a:bodyPr/>
          <a:lstStyle/>
          <a:p>
            <a:pPr marL="609600" indent="-609600" eaLnBrk="1" hangingPunct="1">
              <a:spcBef>
                <a:spcPct val="20000"/>
              </a:spcBef>
              <a:buClr>
                <a:schemeClr val="tx1"/>
              </a:buClr>
              <a:buSzPct val="60000"/>
              <a:tabLst>
                <a:tab pos="685800" algn="l"/>
              </a:tabLst>
            </a:pPr>
            <a:endParaRPr lang="en-US" sz="2400" dirty="0" smtClean="0">
              <a:latin typeface="+mj-lt"/>
            </a:endParaRPr>
          </a:p>
          <a:p>
            <a:pPr marL="342900" indent="-342900" eaLnBrk="1" hangingPunct="1">
              <a:spcBef>
                <a:spcPct val="20000"/>
              </a:spcBef>
              <a:buClr>
                <a:schemeClr val="tx1"/>
              </a:buClr>
              <a:buSzPct val="60000"/>
              <a:buFont typeface="Arial"/>
              <a:buChar char="•"/>
              <a:tabLst>
                <a:tab pos="685800" algn="l"/>
              </a:tabLst>
            </a:pPr>
            <a:endParaRPr lang="en-US" sz="2400" dirty="0">
              <a:latin typeface="+mj-lt"/>
            </a:endParaRPr>
          </a:p>
        </p:txBody>
      </p:sp>
      <p:sp>
        <p:nvSpPr>
          <p:cNvPr id="2" name="TextBox 1"/>
          <p:cNvSpPr txBox="1"/>
          <p:nvPr/>
        </p:nvSpPr>
        <p:spPr>
          <a:xfrm>
            <a:off x="762000" y="1524000"/>
            <a:ext cx="7620000" cy="2677656"/>
          </a:xfrm>
          <a:prstGeom prst="rect">
            <a:avLst/>
          </a:prstGeom>
          <a:noFill/>
        </p:spPr>
        <p:txBody>
          <a:bodyPr wrap="square" rtlCol="0">
            <a:spAutoFit/>
          </a:bodyPr>
          <a:lstStyle/>
          <a:p>
            <a:r>
              <a:rPr lang="en-US" sz="2800" dirty="0" smtClean="0"/>
              <a:t>Sleep disordered breathing may impact cognitive outcomes due to:</a:t>
            </a:r>
          </a:p>
          <a:p>
            <a:pPr marL="742950" lvl="1" indent="-285750">
              <a:buFont typeface="Arial"/>
              <a:buChar char="•"/>
            </a:pPr>
            <a:r>
              <a:rPr lang="en-US" sz="2800" dirty="0" smtClean="0"/>
              <a:t>Exposure to low levels of oxygen throughout the night (nocturnal hypoxemia)</a:t>
            </a:r>
          </a:p>
          <a:p>
            <a:pPr marL="742950" lvl="1" indent="-285750">
              <a:buFont typeface="Arial"/>
              <a:buChar char="•"/>
            </a:pPr>
            <a:r>
              <a:rPr lang="en-US" sz="2800" dirty="0" smtClean="0"/>
              <a:t>Insufficient or more fragmented sleep in general (due to arousals)</a:t>
            </a:r>
            <a:endParaRPr lang="en-US" sz="2800" dirty="0"/>
          </a:p>
        </p:txBody>
      </p:sp>
    </p:spTree>
    <p:extLst>
      <p:ext uri="{BB962C8B-B14F-4D97-AF65-F5344CB8AC3E}">
        <p14:creationId xmlns:p14="http://schemas.microsoft.com/office/powerpoint/2010/main" val="2068261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3970" name="Rectangle 1026"/>
          <p:cNvSpPr>
            <a:spLocks noGrp="1" noChangeArrowheads="1"/>
          </p:cNvSpPr>
          <p:nvPr>
            <p:ph type="title"/>
          </p:nvPr>
        </p:nvSpPr>
        <p:spPr>
          <a:xfrm>
            <a:off x="0" y="381000"/>
            <a:ext cx="9144000" cy="990600"/>
          </a:xfrm>
        </p:spPr>
        <p:txBody>
          <a:bodyPr>
            <a:normAutofit fontScale="90000"/>
          </a:bodyPr>
          <a:lstStyle/>
          <a:p>
            <a:r>
              <a:rPr lang="en-US" sz="3600" b="1" dirty="0">
                <a:effectLst/>
              </a:rPr>
              <a:t>Study of Osteoporotic Fractures (SOF)</a:t>
            </a:r>
            <a:br>
              <a:rPr lang="en-US" sz="3600" b="1" dirty="0">
                <a:effectLst/>
              </a:rPr>
            </a:br>
            <a:r>
              <a:rPr lang="en-US" sz="3600" b="1" dirty="0" smtClean="0">
                <a:effectLst/>
              </a:rPr>
              <a:t>Sleep and Cognition Ancillary Study</a:t>
            </a:r>
            <a:endParaRPr lang="en-US" sz="3600" b="1" dirty="0">
              <a:effectLst/>
            </a:endParaRPr>
          </a:p>
        </p:txBody>
      </p:sp>
      <p:sp>
        <p:nvSpPr>
          <p:cNvPr id="723971" name="Rectangle 1027"/>
          <p:cNvSpPr>
            <a:spLocks noGrp="1" noChangeArrowheads="1"/>
          </p:cNvSpPr>
          <p:nvPr>
            <p:ph type="body" idx="1"/>
          </p:nvPr>
        </p:nvSpPr>
        <p:spPr>
          <a:xfrm>
            <a:off x="0" y="1371600"/>
            <a:ext cx="9144000" cy="1981200"/>
          </a:xfrm>
        </p:spPr>
        <p:txBody>
          <a:bodyPr>
            <a:normAutofit/>
          </a:bodyPr>
          <a:lstStyle/>
          <a:p>
            <a:pPr>
              <a:buClr>
                <a:schemeClr val="tx1"/>
              </a:buClr>
              <a:buSzTx/>
            </a:pPr>
            <a:endParaRPr lang="en-US" sz="3000" dirty="0">
              <a:effectLst/>
              <a:latin typeface="+mj-lt"/>
            </a:endParaRPr>
          </a:p>
        </p:txBody>
      </p:sp>
      <p:sp>
        <p:nvSpPr>
          <p:cNvPr id="637967" name="Line 15"/>
          <p:cNvSpPr>
            <a:spLocks noChangeShapeType="1"/>
          </p:cNvSpPr>
          <p:nvPr/>
        </p:nvSpPr>
        <p:spPr bwMode="auto">
          <a:xfrm>
            <a:off x="1524000" y="3276600"/>
            <a:ext cx="6536267" cy="0"/>
          </a:xfrm>
          <a:prstGeom prst="line">
            <a:avLst/>
          </a:prstGeom>
          <a:noFill/>
          <a:ln w="38100">
            <a:solidFill>
              <a:schemeClr val="tx1"/>
            </a:solidFill>
            <a:round/>
            <a:headEnd/>
            <a:tailEnd/>
          </a:ln>
          <a:effectLst/>
        </p:spPr>
        <p:txBody>
          <a:bodyPr/>
          <a:lstStyle/>
          <a:p>
            <a:endParaRPr lang="en-US"/>
          </a:p>
        </p:txBody>
      </p:sp>
      <p:sp>
        <p:nvSpPr>
          <p:cNvPr id="637968" name="Rectangle 16"/>
          <p:cNvSpPr>
            <a:spLocks noChangeArrowheads="1"/>
          </p:cNvSpPr>
          <p:nvPr/>
        </p:nvSpPr>
        <p:spPr bwMode="auto">
          <a:xfrm>
            <a:off x="3883264" y="3733801"/>
            <a:ext cx="1618776" cy="1200329"/>
          </a:xfrm>
          <a:prstGeom prst="rect">
            <a:avLst/>
          </a:prstGeom>
          <a:noFill/>
          <a:ln w="9525">
            <a:solidFill>
              <a:schemeClr val="tx1"/>
            </a:solidFill>
            <a:miter lim="800000"/>
            <a:headEnd/>
            <a:tailEnd/>
          </a:ln>
          <a:effectLst/>
        </p:spPr>
        <p:txBody>
          <a:bodyPr wrap="none">
            <a:spAutoFit/>
          </a:bodyPr>
          <a:lstStyle/>
          <a:p>
            <a:pPr algn="ctr"/>
            <a:r>
              <a:rPr lang="en-US" sz="2400" b="1" dirty="0">
                <a:latin typeface="+mj-lt"/>
              </a:rPr>
              <a:t>2002-04</a:t>
            </a:r>
          </a:p>
          <a:p>
            <a:pPr algn="ctr"/>
            <a:r>
              <a:rPr lang="en-US" sz="2400" b="1" dirty="0">
                <a:latin typeface="+mj-lt"/>
              </a:rPr>
              <a:t>(N=3,127)</a:t>
            </a:r>
          </a:p>
          <a:p>
            <a:pPr algn="ctr"/>
            <a:r>
              <a:rPr lang="en-US" sz="2400" b="1" dirty="0">
                <a:latin typeface="+mj-lt"/>
              </a:rPr>
              <a:t>(70-99 yrs.)</a:t>
            </a:r>
          </a:p>
        </p:txBody>
      </p:sp>
      <p:sp>
        <p:nvSpPr>
          <p:cNvPr id="637969" name="Rectangle 17"/>
          <p:cNvSpPr>
            <a:spLocks noChangeArrowheads="1"/>
          </p:cNvSpPr>
          <p:nvPr/>
        </p:nvSpPr>
        <p:spPr bwMode="auto">
          <a:xfrm>
            <a:off x="810730" y="3657601"/>
            <a:ext cx="1435008" cy="1200329"/>
          </a:xfrm>
          <a:prstGeom prst="rect">
            <a:avLst/>
          </a:prstGeom>
          <a:noFill/>
          <a:ln w="9525">
            <a:solidFill>
              <a:schemeClr val="tx1"/>
            </a:solidFill>
            <a:miter lim="800000"/>
            <a:headEnd/>
            <a:tailEnd/>
          </a:ln>
          <a:effectLst/>
        </p:spPr>
        <p:txBody>
          <a:bodyPr wrap="none">
            <a:spAutoFit/>
          </a:bodyPr>
          <a:lstStyle/>
          <a:p>
            <a:pPr algn="ctr"/>
            <a:r>
              <a:rPr lang="en-US" sz="2400" b="1" dirty="0">
                <a:latin typeface="+mj-lt"/>
              </a:rPr>
              <a:t>1986-88</a:t>
            </a:r>
          </a:p>
          <a:p>
            <a:pPr algn="ctr"/>
            <a:r>
              <a:rPr lang="en-US" sz="2400" b="1" dirty="0">
                <a:latin typeface="+mj-lt"/>
              </a:rPr>
              <a:t>(N=9,704)</a:t>
            </a:r>
          </a:p>
          <a:p>
            <a:pPr algn="ctr"/>
            <a:r>
              <a:rPr lang="en-US" sz="2400" b="1" dirty="0">
                <a:latin typeface="+mj-lt"/>
              </a:rPr>
              <a:t>(65+ yrs.)</a:t>
            </a:r>
          </a:p>
        </p:txBody>
      </p:sp>
      <p:sp>
        <p:nvSpPr>
          <p:cNvPr id="637970" name="Line 18"/>
          <p:cNvSpPr>
            <a:spLocks noChangeShapeType="1"/>
          </p:cNvSpPr>
          <p:nvPr/>
        </p:nvSpPr>
        <p:spPr bwMode="auto">
          <a:xfrm flipV="1">
            <a:off x="1524000" y="3124200"/>
            <a:ext cx="0" cy="533400"/>
          </a:xfrm>
          <a:prstGeom prst="line">
            <a:avLst/>
          </a:prstGeom>
          <a:noFill/>
          <a:ln w="38100">
            <a:solidFill>
              <a:schemeClr val="tx1"/>
            </a:solidFill>
            <a:round/>
            <a:headEnd/>
            <a:tailEnd/>
          </a:ln>
          <a:effectLst/>
        </p:spPr>
        <p:txBody>
          <a:bodyPr/>
          <a:lstStyle/>
          <a:p>
            <a:endParaRPr lang="en-US"/>
          </a:p>
        </p:txBody>
      </p:sp>
      <p:sp>
        <p:nvSpPr>
          <p:cNvPr id="637971" name="Line 19"/>
          <p:cNvSpPr>
            <a:spLocks noChangeShapeType="1"/>
          </p:cNvSpPr>
          <p:nvPr/>
        </p:nvSpPr>
        <p:spPr bwMode="auto">
          <a:xfrm flipV="1">
            <a:off x="5249334" y="2971800"/>
            <a:ext cx="0" cy="762000"/>
          </a:xfrm>
          <a:prstGeom prst="line">
            <a:avLst/>
          </a:prstGeom>
          <a:noFill/>
          <a:ln w="38100">
            <a:solidFill>
              <a:schemeClr val="tx1"/>
            </a:solidFill>
            <a:round/>
            <a:headEnd/>
            <a:tailEnd/>
          </a:ln>
          <a:effectLst/>
        </p:spPr>
        <p:txBody>
          <a:bodyPr/>
          <a:lstStyle/>
          <a:p>
            <a:endParaRPr lang="en-US"/>
          </a:p>
        </p:txBody>
      </p:sp>
      <p:sp>
        <p:nvSpPr>
          <p:cNvPr id="637972" name="Rectangle 20"/>
          <p:cNvSpPr>
            <a:spLocks noChangeArrowheads="1"/>
          </p:cNvSpPr>
          <p:nvPr/>
        </p:nvSpPr>
        <p:spPr bwMode="auto">
          <a:xfrm>
            <a:off x="4245228" y="2133601"/>
            <a:ext cx="1329467" cy="830997"/>
          </a:xfrm>
          <a:prstGeom prst="rect">
            <a:avLst/>
          </a:prstGeom>
          <a:noFill/>
          <a:ln w="9525">
            <a:noFill/>
            <a:miter lim="800000"/>
            <a:headEnd/>
            <a:tailEnd/>
          </a:ln>
          <a:effectLst/>
        </p:spPr>
        <p:txBody>
          <a:bodyPr wrap="none">
            <a:spAutoFit/>
          </a:bodyPr>
          <a:lstStyle/>
          <a:p>
            <a:pPr algn="ctr"/>
            <a:r>
              <a:rPr lang="en-US" sz="2400" b="1" dirty="0">
                <a:latin typeface="+mj-lt"/>
              </a:rPr>
              <a:t>Sleep/</a:t>
            </a:r>
          </a:p>
          <a:p>
            <a:pPr algn="ctr"/>
            <a:r>
              <a:rPr lang="en-US" sz="2400" b="1" dirty="0">
                <a:latin typeface="+mj-lt"/>
              </a:rPr>
              <a:t>circadian</a:t>
            </a:r>
          </a:p>
        </p:txBody>
      </p:sp>
      <p:sp>
        <p:nvSpPr>
          <p:cNvPr id="637973" name="Line 21"/>
          <p:cNvSpPr>
            <a:spLocks noChangeShapeType="1"/>
          </p:cNvSpPr>
          <p:nvPr/>
        </p:nvSpPr>
        <p:spPr bwMode="auto">
          <a:xfrm flipV="1">
            <a:off x="6400800" y="2971800"/>
            <a:ext cx="0" cy="762000"/>
          </a:xfrm>
          <a:prstGeom prst="line">
            <a:avLst/>
          </a:prstGeom>
          <a:noFill/>
          <a:ln w="38100">
            <a:solidFill>
              <a:schemeClr val="tx1"/>
            </a:solidFill>
            <a:round/>
            <a:headEnd/>
            <a:tailEnd/>
          </a:ln>
          <a:effectLst/>
        </p:spPr>
        <p:txBody>
          <a:bodyPr/>
          <a:lstStyle/>
          <a:p>
            <a:endParaRPr lang="en-US"/>
          </a:p>
        </p:txBody>
      </p:sp>
      <p:sp>
        <p:nvSpPr>
          <p:cNvPr id="637974" name="Line 22"/>
          <p:cNvSpPr>
            <a:spLocks noChangeShapeType="1"/>
          </p:cNvSpPr>
          <p:nvPr/>
        </p:nvSpPr>
        <p:spPr bwMode="auto">
          <a:xfrm flipV="1">
            <a:off x="2065867" y="3124200"/>
            <a:ext cx="0" cy="228600"/>
          </a:xfrm>
          <a:prstGeom prst="line">
            <a:avLst/>
          </a:prstGeom>
          <a:noFill/>
          <a:ln w="38100">
            <a:solidFill>
              <a:schemeClr val="tx1"/>
            </a:solidFill>
            <a:round/>
            <a:headEnd/>
            <a:tailEnd/>
          </a:ln>
          <a:effectLst/>
        </p:spPr>
        <p:txBody>
          <a:bodyPr/>
          <a:lstStyle/>
          <a:p>
            <a:endParaRPr lang="en-US"/>
          </a:p>
        </p:txBody>
      </p:sp>
      <p:sp>
        <p:nvSpPr>
          <p:cNvPr id="637975" name="Line 23"/>
          <p:cNvSpPr>
            <a:spLocks noChangeShapeType="1"/>
          </p:cNvSpPr>
          <p:nvPr/>
        </p:nvSpPr>
        <p:spPr bwMode="auto">
          <a:xfrm flipV="1">
            <a:off x="2675467" y="3124200"/>
            <a:ext cx="0" cy="228600"/>
          </a:xfrm>
          <a:prstGeom prst="line">
            <a:avLst/>
          </a:prstGeom>
          <a:noFill/>
          <a:ln w="38100">
            <a:solidFill>
              <a:schemeClr val="tx1"/>
            </a:solidFill>
            <a:round/>
            <a:headEnd/>
            <a:tailEnd/>
          </a:ln>
          <a:effectLst/>
        </p:spPr>
        <p:txBody>
          <a:bodyPr/>
          <a:lstStyle/>
          <a:p>
            <a:endParaRPr lang="en-US"/>
          </a:p>
        </p:txBody>
      </p:sp>
      <p:sp>
        <p:nvSpPr>
          <p:cNvPr id="637976" name="Line 24"/>
          <p:cNvSpPr>
            <a:spLocks noChangeShapeType="1"/>
          </p:cNvSpPr>
          <p:nvPr/>
        </p:nvSpPr>
        <p:spPr bwMode="auto">
          <a:xfrm flipV="1">
            <a:off x="3149600" y="3124200"/>
            <a:ext cx="0" cy="228600"/>
          </a:xfrm>
          <a:prstGeom prst="line">
            <a:avLst/>
          </a:prstGeom>
          <a:noFill/>
          <a:ln w="38100">
            <a:solidFill>
              <a:schemeClr val="tx1"/>
            </a:solidFill>
            <a:round/>
            <a:headEnd/>
            <a:tailEnd/>
          </a:ln>
          <a:effectLst/>
        </p:spPr>
        <p:txBody>
          <a:bodyPr/>
          <a:lstStyle/>
          <a:p>
            <a:endParaRPr lang="en-US"/>
          </a:p>
        </p:txBody>
      </p:sp>
      <p:sp>
        <p:nvSpPr>
          <p:cNvPr id="637977" name="Line 25"/>
          <p:cNvSpPr>
            <a:spLocks noChangeShapeType="1"/>
          </p:cNvSpPr>
          <p:nvPr/>
        </p:nvSpPr>
        <p:spPr bwMode="auto">
          <a:xfrm flipV="1">
            <a:off x="3691467" y="3124200"/>
            <a:ext cx="0" cy="228600"/>
          </a:xfrm>
          <a:prstGeom prst="line">
            <a:avLst/>
          </a:prstGeom>
          <a:noFill/>
          <a:ln w="38100">
            <a:solidFill>
              <a:schemeClr val="tx1"/>
            </a:solidFill>
            <a:round/>
            <a:headEnd/>
            <a:tailEnd/>
          </a:ln>
          <a:effectLst/>
        </p:spPr>
        <p:txBody>
          <a:bodyPr/>
          <a:lstStyle/>
          <a:p>
            <a:endParaRPr lang="en-US"/>
          </a:p>
        </p:txBody>
      </p:sp>
      <p:sp>
        <p:nvSpPr>
          <p:cNvPr id="637978" name="Line 26"/>
          <p:cNvSpPr>
            <a:spLocks noChangeShapeType="1"/>
          </p:cNvSpPr>
          <p:nvPr/>
        </p:nvSpPr>
        <p:spPr bwMode="auto">
          <a:xfrm flipV="1">
            <a:off x="4165600" y="3124200"/>
            <a:ext cx="0" cy="228600"/>
          </a:xfrm>
          <a:prstGeom prst="line">
            <a:avLst/>
          </a:prstGeom>
          <a:noFill/>
          <a:ln w="38100">
            <a:solidFill>
              <a:schemeClr val="tx1"/>
            </a:solidFill>
            <a:round/>
            <a:headEnd/>
            <a:tailEnd/>
          </a:ln>
          <a:effectLst/>
        </p:spPr>
        <p:txBody>
          <a:bodyPr/>
          <a:lstStyle/>
          <a:p>
            <a:endParaRPr lang="en-US"/>
          </a:p>
        </p:txBody>
      </p:sp>
      <p:sp>
        <p:nvSpPr>
          <p:cNvPr id="637979" name="Line 27"/>
          <p:cNvSpPr>
            <a:spLocks noChangeShapeType="1"/>
          </p:cNvSpPr>
          <p:nvPr/>
        </p:nvSpPr>
        <p:spPr bwMode="auto">
          <a:xfrm flipV="1">
            <a:off x="4775200" y="3124200"/>
            <a:ext cx="0" cy="228600"/>
          </a:xfrm>
          <a:prstGeom prst="line">
            <a:avLst/>
          </a:prstGeom>
          <a:noFill/>
          <a:ln w="38100">
            <a:solidFill>
              <a:schemeClr val="tx1"/>
            </a:solidFill>
            <a:round/>
            <a:headEnd/>
            <a:tailEnd/>
          </a:ln>
          <a:effectLst/>
        </p:spPr>
        <p:txBody>
          <a:bodyPr/>
          <a:lstStyle/>
          <a:p>
            <a:endParaRPr lang="en-US"/>
          </a:p>
        </p:txBody>
      </p:sp>
      <p:sp>
        <p:nvSpPr>
          <p:cNvPr id="637980" name="Line 28"/>
          <p:cNvSpPr>
            <a:spLocks noChangeShapeType="1"/>
          </p:cNvSpPr>
          <p:nvPr/>
        </p:nvSpPr>
        <p:spPr bwMode="auto">
          <a:xfrm flipV="1">
            <a:off x="7552267" y="3124200"/>
            <a:ext cx="0" cy="228600"/>
          </a:xfrm>
          <a:prstGeom prst="line">
            <a:avLst/>
          </a:prstGeom>
          <a:noFill/>
          <a:ln w="38100">
            <a:solidFill>
              <a:schemeClr val="tx1"/>
            </a:solidFill>
            <a:round/>
            <a:headEnd/>
            <a:tailEnd/>
          </a:ln>
          <a:effectLst/>
        </p:spPr>
        <p:txBody>
          <a:bodyPr/>
          <a:lstStyle/>
          <a:p>
            <a:endParaRPr lang="en-US"/>
          </a:p>
        </p:txBody>
      </p:sp>
      <p:sp>
        <p:nvSpPr>
          <p:cNvPr id="637981" name="Rectangle 29"/>
          <p:cNvSpPr>
            <a:spLocks noChangeArrowheads="1"/>
          </p:cNvSpPr>
          <p:nvPr/>
        </p:nvSpPr>
        <p:spPr bwMode="auto">
          <a:xfrm>
            <a:off x="914401" y="2590800"/>
            <a:ext cx="1260281" cy="461665"/>
          </a:xfrm>
          <a:prstGeom prst="rect">
            <a:avLst/>
          </a:prstGeom>
          <a:noFill/>
          <a:ln w="9525">
            <a:noFill/>
            <a:miter lim="800000"/>
            <a:headEnd/>
            <a:tailEnd/>
          </a:ln>
          <a:effectLst/>
        </p:spPr>
        <p:txBody>
          <a:bodyPr wrap="none">
            <a:spAutoFit/>
          </a:bodyPr>
          <a:lstStyle/>
          <a:p>
            <a:r>
              <a:rPr lang="en-US" sz="2400" b="1" dirty="0">
                <a:latin typeface="+mj-lt"/>
              </a:rPr>
              <a:t>Baseline</a:t>
            </a:r>
          </a:p>
        </p:txBody>
      </p:sp>
      <p:sp>
        <p:nvSpPr>
          <p:cNvPr id="637982" name="Rectangle 30"/>
          <p:cNvSpPr>
            <a:spLocks noChangeArrowheads="1"/>
          </p:cNvSpPr>
          <p:nvPr/>
        </p:nvSpPr>
        <p:spPr bwMode="auto">
          <a:xfrm>
            <a:off x="5575492" y="2133601"/>
            <a:ext cx="2082421" cy="830997"/>
          </a:xfrm>
          <a:prstGeom prst="rect">
            <a:avLst/>
          </a:prstGeom>
          <a:noFill/>
          <a:ln w="9525">
            <a:noFill/>
            <a:miter lim="800000"/>
            <a:headEnd/>
            <a:tailEnd/>
          </a:ln>
          <a:effectLst/>
        </p:spPr>
        <p:txBody>
          <a:bodyPr wrap="none">
            <a:spAutoFit/>
          </a:bodyPr>
          <a:lstStyle/>
          <a:p>
            <a:pPr algn="ctr"/>
            <a:r>
              <a:rPr lang="en-US" sz="2400" b="1" dirty="0" smtClean="0">
                <a:latin typeface="+mj-lt"/>
              </a:rPr>
              <a:t>MCI/Dementia</a:t>
            </a:r>
          </a:p>
          <a:p>
            <a:pPr algn="ctr"/>
            <a:r>
              <a:rPr lang="en-US" sz="2400" b="1" dirty="0" smtClean="0">
                <a:latin typeface="+mj-lt"/>
              </a:rPr>
              <a:t>Follow-up</a:t>
            </a:r>
            <a:endParaRPr lang="en-US" sz="2400" b="1" dirty="0">
              <a:latin typeface="+mj-lt"/>
            </a:endParaRPr>
          </a:p>
        </p:txBody>
      </p:sp>
      <p:sp>
        <p:nvSpPr>
          <p:cNvPr id="637984" name="Rectangle 32"/>
          <p:cNvSpPr>
            <a:spLocks noChangeArrowheads="1"/>
          </p:cNvSpPr>
          <p:nvPr/>
        </p:nvSpPr>
        <p:spPr bwMode="auto">
          <a:xfrm>
            <a:off x="5858934" y="3733801"/>
            <a:ext cx="1859844" cy="1200329"/>
          </a:xfrm>
          <a:prstGeom prst="rect">
            <a:avLst/>
          </a:prstGeom>
          <a:noFill/>
          <a:ln w="9525">
            <a:solidFill>
              <a:schemeClr val="tx1"/>
            </a:solidFill>
            <a:miter lim="800000"/>
            <a:headEnd/>
            <a:tailEnd/>
          </a:ln>
          <a:effectLst/>
        </p:spPr>
        <p:txBody>
          <a:bodyPr>
            <a:spAutoFit/>
          </a:bodyPr>
          <a:lstStyle/>
          <a:p>
            <a:pPr algn="ctr"/>
            <a:r>
              <a:rPr lang="en-US" sz="2400" b="1" dirty="0">
                <a:latin typeface="+mj-lt"/>
              </a:rPr>
              <a:t>2006-08</a:t>
            </a:r>
          </a:p>
          <a:p>
            <a:pPr algn="ctr"/>
            <a:r>
              <a:rPr lang="en-US" sz="2400" b="1" dirty="0">
                <a:latin typeface="+mj-lt"/>
              </a:rPr>
              <a:t>(N</a:t>
            </a:r>
            <a:r>
              <a:rPr lang="en-US" sz="2400" b="1" dirty="0" smtClean="0">
                <a:latin typeface="+mj-lt"/>
              </a:rPr>
              <a:t>=950)</a:t>
            </a:r>
            <a:endParaRPr lang="en-US" sz="2400" b="1" dirty="0">
              <a:latin typeface="+mj-lt"/>
            </a:endParaRPr>
          </a:p>
          <a:p>
            <a:pPr algn="ctr"/>
            <a:r>
              <a:rPr lang="en-US" sz="2400" b="1" dirty="0">
                <a:latin typeface="+mj-lt"/>
              </a:rPr>
              <a:t>(72-102 yrs.)</a:t>
            </a:r>
          </a:p>
        </p:txBody>
      </p:sp>
    </p:spTree>
    <p:extLst>
      <p:ext uri="{BB962C8B-B14F-4D97-AF65-F5344CB8AC3E}">
        <p14:creationId xmlns:p14="http://schemas.microsoft.com/office/powerpoint/2010/main" val="26264070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ChangeArrowheads="1"/>
          </p:cNvSpPr>
          <p:nvPr/>
        </p:nvSpPr>
        <p:spPr bwMode="auto">
          <a:xfrm>
            <a:off x="457200" y="152400"/>
            <a:ext cx="8229600" cy="784225"/>
          </a:xfrm>
          <a:prstGeom prst="rect">
            <a:avLst/>
          </a:prstGeom>
          <a:noFill/>
          <a:ln w="9525">
            <a:noFill/>
            <a:miter lim="800000"/>
            <a:headEnd/>
            <a:tailEnd/>
          </a:ln>
          <a:effectLst/>
        </p:spPr>
        <p:txBody>
          <a:bodyPr anchor="ctr"/>
          <a:lstStyle/>
          <a:p>
            <a:pPr algn="ctr" eaLnBrk="1" hangingPunct="1"/>
            <a:r>
              <a:rPr lang="en-US" sz="3200" dirty="0" smtClean="0">
                <a:latin typeface="+mj-lt"/>
              </a:rPr>
              <a:t>SOF Dementia </a:t>
            </a:r>
            <a:r>
              <a:rPr lang="en-US" sz="3200" dirty="0">
                <a:latin typeface="+mj-lt"/>
              </a:rPr>
              <a:t>&amp; MCI Adjudication (N=950)</a:t>
            </a:r>
          </a:p>
        </p:txBody>
      </p:sp>
      <p:sp>
        <p:nvSpPr>
          <p:cNvPr id="1247235" name="Rectangle 3"/>
          <p:cNvSpPr>
            <a:spLocks noChangeArrowheads="1"/>
          </p:cNvSpPr>
          <p:nvPr/>
        </p:nvSpPr>
        <p:spPr bwMode="auto">
          <a:xfrm>
            <a:off x="0" y="2351088"/>
            <a:ext cx="9354256" cy="3276600"/>
          </a:xfrm>
          <a:prstGeom prst="rect">
            <a:avLst/>
          </a:prstGeom>
          <a:noFill/>
          <a:ln w="9525">
            <a:noFill/>
            <a:miter lim="800000"/>
            <a:headEnd/>
            <a:tailEnd/>
          </a:ln>
          <a:effectLst/>
        </p:spPr>
        <p:txBody>
          <a:bodyPr/>
          <a:lstStyle/>
          <a:p>
            <a:pPr marL="609600" indent="-609600" eaLnBrk="1" hangingPunct="1">
              <a:spcBef>
                <a:spcPct val="20000"/>
              </a:spcBef>
              <a:buClr>
                <a:schemeClr val="tx1"/>
              </a:buClr>
              <a:buSzPct val="60000"/>
            </a:pPr>
            <a:endParaRPr lang="en-US" b="1">
              <a:latin typeface="Arial" pitchFamily="34" charset="0"/>
            </a:endParaRPr>
          </a:p>
          <a:p>
            <a:pPr marL="609600" indent="-609600" eaLnBrk="1" hangingPunct="1">
              <a:spcBef>
                <a:spcPct val="20000"/>
              </a:spcBef>
              <a:buClr>
                <a:schemeClr val="tx1"/>
              </a:buClr>
              <a:buSzPct val="60000"/>
            </a:pPr>
            <a:endParaRPr lang="en-US" b="1">
              <a:latin typeface="Arial" pitchFamily="34" charset="0"/>
            </a:endParaRPr>
          </a:p>
          <a:p>
            <a:pPr marL="609600" indent="-609600" eaLnBrk="1" hangingPunct="1">
              <a:spcBef>
                <a:spcPct val="20000"/>
              </a:spcBef>
              <a:buClr>
                <a:schemeClr val="tx1"/>
              </a:buClr>
              <a:buSzPct val="60000"/>
            </a:pPr>
            <a:endParaRPr lang="en-US" b="1">
              <a:latin typeface="Arial" pitchFamily="34" charset="0"/>
            </a:endParaRPr>
          </a:p>
        </p:txBody>
      </p:sp>
      <p:sp>
        <p:nvSpPr>
          <p:cNvPr id="1247236" name="Rectangle 4"/>
          <p:cNvSpPr>
            <a:spLocks noChangeArrowheads="1"/>
          </p:cNvSpPr>
          <p:nvPr/>
        </p:nvSpPr>
        <p:spPr bwMode="auto">
          <a:xfrm>
            <a:off x="21168" y="865188"/>
            <a:ext cx="9218788" cy="5767387"/>
          </a:xfrm>
          <a:prstGeom prst="rect">
            <a:avLst/>
          </a:prstGeom>
          <a:noFill/>
          <a:ln w="9525">
            <a:noFill/>
            <a:miter lim="800000"/>
            <a:headEnd/>
            <a:tailEnd/>
          </a:ln>
          <a:effectLst/>
        </p:spPr>
        <p:txBody>
          <a:bodyPr/>
          <a:lstStyle/>
          <a:p>
            <a:pPr marL="609600" indent="-609600" eaLnBrk="1" hangingPunct="1">
              <a:spcBef>
                <a:spcPct val="20000"/>
              </a:spcBef>
              <a:buClr>
                <a:schemeClr val="tx1"/>
              </a:buClr>
              <a:buSzPct val="60000"/>
              <a:tabLst>
                <a:tab pos="685800" algn="l"/>
              </a:tabLst>
            </a:pPr>
            <a:r>
              <a:rPr lang="en-US" sz="2400" dirty="0" smtClean="0">
                <a:latin typeface="+mj-lt"/>
              </a:rPr>
              <a:t>MCI/dementia visit data used</a:t>
            </a:r>
            <a:r>
              <a:rPr lang="en-US" sz="2400" dirty="0">
                <a:latin typeface="+mj-lt"/>
              </a:rPr>
              <a:t>:</a:t>
            </a:r>
          </a:p>
          <a:p>
            <a:pPr marL="609600" indent="-609600" eaLnBrk="1" hangingPunct="1">
              <a:spcBef>
                <a:spcPct val="20000"/>
              </a:spcBef>
              <a:buClr>
                <a:schemeClr val="hlink"/>
              </a:buClr>
              <a:buSzPct val="60000"/>
              <a:buFont typeface="Arial" pitchFamily="34" charset="0"/>
              <a:buChar char="•"/>
              <a:tabLst>
                <a:tab pos="685800" algn="l"/>
              </a:tabLst>
            </a:pPr>
            <a:r>
              <a:rPr lang="en-US" sz="2400" dirty="0" smtClean="0">
                <a:latin typeface="+mj-lt"/>
              </a:rPr>
              <a:t>Cognitive </a:t>
            </a:r>
            <a:r>
              <a:rPr lang="en-US" sz="2400" dirty="0">
                <a:latin typeface="+mj-lt"/>
              </a:rPr>
              <a:t>testing: 3MS, CVLT, Trails B, Digit Span, Category &amp; </a:t>
            </a:r>
            <a:r>
              <a:rPr lang="en-US" sz="2400" dirty="0" smtClean="0">
                <a:latin typeface="+mj-lt"/>
              </a:rPr>
              <a:t>Verbal </a:t>
            </a:r>
            <a:r>
              <a:rPr lang="en-US" sz="2400" dirty="0">
                <a:latin typeface="+mj-lt"/>
              </a:rPr>
              <a:t>Fluency</a:t>
            </a:r>
          </a:p>
          <a:p>
            <a:pPr marL="609600" indent="-609600" eaLnBrk="1" hangingPunct="1">
              <a:spcBef>
                <a:spcPct val="20000"/>
              </a:spcBef>
              <a:buClr>
                <a:schemeClr val="hlink"/>
              </a:buClr>
              <a:buSzPct val="60000"/>
              <a:buFont typeface="Arial" pitchFamily="34" charset="0"/>
              <a:buChar char="•"/>
              <a:tabLst>
                <a:tab pos="685800" algn="l"/>
              </a:tabLst>
            </a:pPr>
            <a:r>
              <a:rPr lang="en-US" sz="2400" dirty="0" smtClean="0">
                <a:latin typeface="+mj-lt"/>
              </a:rPr>
              <a:t>Functional </a:t>
            </a:r>
            <a:r>
              <a:rPr lang="en-US" sz="2400" dirty="0">
                <a:latin typeface="+mj-lt"/>
              </a:rPr>
              <a:t>status &amp; </a:t>
            </a:r>
            <a:r>
              <a:rPr lang="fr-FR" sz="2400" dirty="0" err="1">
                <a:latin typeface="+mj-lt"/>
              </a:rPr>
              <a:t>assessment</a:t>
            </a:r>
            <a:r>
              <a:rPr lang="fr-FR" sz="2400" dirty="0">
                <a:latin typeface="+mj-lt"/>
              </a:rPr>
              <a:t> questionnaires (i.e., </a:t>
            </a:r>
            <a:r>
              <a:rPr lang="en-US" sz="2400" dirty="0">
                <a:latin typeface="+mj-lt"/>
              </a:rPr>
              <a:t>ADL/IADL,</a:t>
            </a:r>
            <a:r>
              <a:rPr lang="fr-FR" sz="2400" dirty="0">
                <a:latin typeface="+mj-lt"/>
              </a:rPr>
              <a:t> </a:t>
            </a:r>
            <a:r>
              <a:rPr lang="fr-FR" sz="2400" dirty="0" smtClean="0">
                <a:latin typeface="+mj-lt"/>
              </a:rPr>
              <a:t>IQCODE</a:t>
            </a:r>
            <a:r>
              <a:rPr lang="fr-FR" sz="2400" dirty="0">
                <a:latin typeface="+mj-lt"/>
              </a:rPr>
              <a:t>)</a:t>
            </a:r>
            <a:endParaRPr lang="en-US" sz="2400" dirty="0">
              <a:latin typeface="+mj-lt"/>
            </a:endParaRPr>
          </a:p>
          <a:p>
            <a:pPr marL="609600" indent="-609600" eaLnBrk="1" hangingPunct="1">
              <a:spcBef>
                <a:spcPct val="20000"/>
              </a:spcBef>
              <a:buClr>
                <a:schemeClr val="hlink"/>
              </a:buClr>
              <a:buSzPct val="60000"/>
              <a:buFont typeface="Arial" pitchFamily="34" charset="0"/>
              <a:buChar char="•"/>
              <a:tabLst>
                <a:tab pos="685800" algn="l"/>
              </a:tabLst>
            </a:pPr>
            <a:r>
              <a:rPr lang="en-US" sz="2400" dirty="0" smtClean="0">
                <a:latin typeface="+mj-lt"/>
              </a:rPr>
              <a:t>Medications </a:t>
            </a:r>
            <a:r>
              <a:rPr lang="en-US" sz="2400" dirty="0">
                <a:latin typeface="+mj-lt"/>
              </a:rPr>
              <a:t>(e.g., Medication Inventory Form, Supplemental MIF, </a:t>
            </a:r>
            <a:r>
              <a:rPr lang="en-US" sz="2400" dirty="0" smtClean="0">
                <a:latin typeface="+mj-lt"/>
              </a:rPr>
              <a:t>Medication </a:t>
            </a:r>
            <a:r>
              <a:rPr lang="en-US" sz="2400" dirty="0">
                <a:latin typeface="+mj-lt"/>
              </a:rPr>
              <a:t>Use Form)</a:t>
            </a:r>
          </a:p>
          <a:p>
            <a:pPr marL="609600" indent="-609600" eaLnBrk="1" hangingPunct="1">
              <a:spcBef>
                <a:spcPct val="20000"/>
              </a:spcBef>
              <a:buClr>
                <a:schemeClr val="hlink"/>
              </a:buClr>
              <a:buSzPct val="60000"/>
              <a:buFont typeface="Arial" pitchFamily="34" charset="0"/>
              <a:buChar char="•"/>
              <a:tabLst>
                <a:tab pos="685800" algn="l"/>
              </a:tabLst>
            </a:pPr>
            <a:r>
              <a:rPr lang="en-US" sz="2400" dirty="0" smtClean="0">
                <a:latin typeface="+mj-lt"/>
              </a:rPr>
              <a:t>Mood </a:t>
            </a:r>
            <a:r>
              <a:rPr lang="en-US" sz="2400" dirty="0">
                <a:latin typeface="+mj-lt"/>
              </a:rPr>
              <a:t>status (i.e., Geriatric Depression Scale)</a:t>
            </a:r>
          </a:p>
          <a:p>
            <a:pPr marL="609600" indent="-609600" eaLnBrk="1" hangingPunct="1">
              <a:spcBef>
                <a:spcPct val="20000"/>
              </a:spcBef>
              <a:buClr>
                <a:schemeClr val="hlink"/>
              </a:buClr>
              <a:buSzPct val="60000"/>
              <a:buFont typeface="Arial" pitchFamily="34" charset="0"/>
              <a:buChar char="•"/>
              <a:tabLst>
                <a:tab pos="685800" algn="l"/>
              </a:tabLst>
            </a:pPr>
            <a:r>
              <a:rPr lang="en-US" sz="2400" dirty="0" smtClean="0">
                <a:latin typeface="+mj-lt"/>
              </a:rPr>
              <a:t>Medical </a:t>
            </a:r>
            <a:r>
              <a:rPr lang="en-US" sz="2400" dirty="0">
                <a:latin typeface="+mj-lt"/>
              </a:rPr>
              <a:t>History / </a:t>
            </a:r>
            <a:r>
              <a:rPr lang="en-US" sz="2400" dirty="0" err="1">
                <a:latin typeface="+mj-lt"/>
              </a:rPr>
              <a:t>Comorbidities</a:t>
            </a:r>
            <a:r>
              <a:rPr lang="en-US" sz="2400" dirty="0">
                <a:latin typeface="+mj-lt"/>
              </a:rPr>
              <a:t> (i.e., Medical History Form)</a:t>
            </a:r>
          </a:p>
          <a:p>
            <a:pPr marL="609600" indent="-609600" eaLnBrk="1" hangingPunct="1">
              <a:spcBef>
                <a:spcPct val="20000"/>
              </a:spcBef>
              <a:buClr>
                <a:schemeClr val="hlink"/>
              </a:buClr>
              <a:buSzPct val="60000"/>
              <a:buFont typeface="Arial" pitchFamily="34" charset="0"/>
              <a:buChar char="•"/>
              <a:tabLst>
                <a:tab pos="685800" algn="l"/>
              </a:tabLst>
            </a:pPr>
            <a:r>
              <a:rPr lang="en-US" sz="2400" dirty="0" smtClean="0">
                <a:latin typeface="+mj-lt"/>
              </a:rPr>
              <a:t>Demographic </a:t>
            </a:r>
            <a:r>
              <a:rPr lang="en-US" sz="2400" dirty="0">
                <a:latin typeface="+mj-lt"/>
              </a:rPr>
              <a:t>information: Age, race, and education level</a:t>
            </a:r>
          </a:p>
          <a:p>
            <a:pPr marL="609600" indent="-609600" eaLnBrk="1" hangingPunct="1">
              <a:spcBef>
                <a:spcPct val="20000"/>
              </a:spcBef>
              <a:buClr>
                <a:schemeClr val="hlink"/>
              </a:buClr>
              <a:buSzPct val="60000"/>
              <a:buFont typeface="Wingdings" pitchFamily="2" charset="2"/>
              <a:buNone/>
              <a:tabLst>
                <a:tab pos="685800" algn="l"/>
              </a:tabLst>
            </a:pPr>
            <a:endParaRPr lang="en-US" sz="2400" dirty="0">
              <a:latin typeface="+mj-lt"/>
            </a:endParaRPr>
          </a:p>
          <a:p>
            <a:pPr marL="609600" indent="-609600" eaLnBrk="1" hangingPunct="1">
              <a:spcBef>
                <a:spcPct val="20000"/>
              </a:spcBef>
              <a:buClr>
                <a:schemeClr val="hlink"/>
              </a:buClr>
              <a:buSzPct val="60000"/>
              <a:buFont typeface="Wingdings" pitchFamily="2" charset="2"/>
              <a:buNone/>
              <a:tabLst>
                <a:tab pos="685800" algn="l"/>
              </a:tabLst>
            </a:pPr>
            <a:r>
              <a:rPr lang="en-US" sz="2400" dirty="0" smtClean="0">
                <a:latin typeface="+mj-lt"/>
              </a:rPr>
              <a:t>Sleep Baseline Data </a:t>
            </a:r>
            <a:r>
              <a:rPr lang="en-US" sz="2400" dirty="0">
                <a:latin typeface="+mj-lt"/>
              </a:rPr>
              <a:t>used:</a:t>
            </a:r>
          </a:p>
          <a:p>
            <a:pPr marL="609600" indent="-609600" eaLnBrk="1" hangingPunct="1">
              <a:spcBef>
                <a:spcPct val="20000"/>
              </a:spcBef>
              <a:buClr>
                <a:schemeClr val="hlink"/>
              </a:buClr>
              <a:buSzPct val="60000"/>
              <a:buFont typeface="Arial" pitchFamily="34" charset="0"/>
              <a:buChar char="•"/>
              <a:tabLst>
                <a:tab pos="685800" algn="l"/>
              </a:tabLst>
            </a:pPr>
            <a:r>
              <a:rPr lang="en-US" sz="2400" dirty="0">
                <a:effectLst>
                  <a:outerShdw blurRad="38100" dist="38100" dir="2700000" algn="tl">
                    <a:srgbClr val="000000"/>
                  </a:outerShdw>
                </a:effectLst>
                <a:latin typeface="+mj-lt"/>
              </a:rPr>
              <a:t> </a:t>
            </a:r>
            <a:r>
              <a:rPr lang="en-US" sz="2400" dirty="0">
                <a:latin typeface="+mj-lt"/>
              </a:rPr>
              <a:t>Cognitive testing: MMSE, Trails B</a:t>
            </a:r>
          </a:p>
        </p:txBody>
      </p:sp>
    </p:spTree>
    <p:extLst>
      <p:ext uri="{BB962C8B-B14F-4D97-AF65-F5344CB8AC3E}">
        <p14:creationId xmlns:p14="http://schemas.microsoft.com/office/powerpoint/2010/main" val="3209570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Sleep Disordered Breathing &amp; MCI/Dementia in Older Women</a:t>
            </a:r>
            <a:endParaRPr lang="en-US" b="1" dirty="0"/>
          </a:p>
        </p:txBody>
      </p:sp>
      <p:sp>
        <p:nvSpPr>
          <p:cNvPr id="3" name="Content Placeholder 2"/>
          <p:cNvSpPr>
            <a:spLocks noGrp="1"/>
          </p:cNvSpPr>
          <p:nvPr>
            <p:ph idx="1"/>
          </p:nvPr>
        </p:nvSpPr>
        <p:spPr>
          <a:xfrm>
            <a:off x="0" y="1925938"/>
            <a:ext cx="8971005" cy="2176504"/>
          </a:xfrm>
        </p:spPr>
        <p:txBody>
          <a:bodyPr/>
          <a:lstStyle/>
          <a:p>
            <a:pPr>
              <a:spcBef>
                <a:spcPts val="1200"/>
              </a:spcBef>
              <a:spcAft>
                <a:spcPts val="1200"/>
              </a:spcAft>
            </a:pPr>
            <a:r>
              <a:rPr lang="en-US" sz="2800" dirty="0" smtClean="0"/>
              <a:t>Prevalent sleep disordered breathing: 35.2% (n=105)</a:t>
            </a:r>
          </a:p>
          <a:p>
            <a:pPr>
              <a:spcBef>
                <a:spcPts val="1200"/>
              </a:spcBef>
              <a:spcAft>
                <a:spcPts val="1200"/>
              </a:spcAft>
            </a:pPr>
            <a:r>
              <a:rPr lang="en-US" sz="2800" dirty="0" smtClean="0"/>
              <a:t>At follow up, MCI/Dementia: 35.9% (n= 107)</a:t>
            </a:r>
          </a:p>
          <a:p>
            <a:pPr lvl="1">
              <a:spcBef>
                <a:spcPts val="1200"/>
              </a:spcBef>
              <a:spcAft>
                <a:spcPts val="1200"/>
              </a:spcAft>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455756761"/>
              </p:ext>
            </p:extLst>
          </p:nvPr>
        </p:nvGraphicFramePr>
        <p:xfrm>
          <a:off x="566244" y="3499537"/>
          <a:ext cx="7916563" cy="2407919"/>
        </p:xfrm>
        <a:graphic>
          <a:graphicData uri="http://schemas.openxmlformats.org/drawingml/2006/table">
            <a:tbl>
              <a:tblPr firstRow="1" bandRow="1">
                <a:tableStyleId>{00A15C55-8517-42AA-B614-E9B94910E393}</a:tableStyleId>
              </a:tblPr>
              <a:tblGrid>
                <a:gridCol w="2329356"/>
                <a:gridCol w="2745153"/>
                <a:gridCol w="2842054"/>
              </a:tblGrid>
              <a:tr h="370840">
                <a:tc>
                  <a:txBody>
                    <a:bodyPr/>
                    <a:lstStyle/>
                    <a:p>
                      <a:pPr marL="0" marR="0" algn="ctr">
                        <a:spcBef>
                          <a:spcPts val="0"/>
                        </a:spcBef>
                        <a:spcAft>
                          <a:spcPts val="0"/>
                        </a:spcAft>
                      </a:pPr>
                      <a:endParaRPr lang="en-US" sz="2800" b="0" dirty="0">
                        <a:solidFill>
                          <a:schemeClr val="bg1"/>
                        </a:solidFill>
                        <a:latin typeface="Arial" pitchFamily="34" charset="0"/>
                        <a:cs typeface="Arial" pitchFamily="34" charset="0"/>
                      </a:endParaRPr>
                    </a:p>
                  </a:txBody>
                  <a:tcPr/>
                </a:tc>
                <a:tc>
                  <a:txBody>
                    <a:bodyPr/>
                    <a:lstStyle/>
                    <a:p>
                      <a:pPr marL="0" marR="0" algn="ctr">
                        <a:spcBef>
                          <a:spcPts val="0"/>
                        </a:spcBef>
                        <a:spcAft>
                          <a:spcPts val="0"/>
                        </a:spcAft>
                      </a:pPr>
                      <a:r>
                        <a:rPr lang="en-US" sz="2800" dirty="0" smtClean="0"/>
                        <a:t>MCI/dementia</a:t>
                      </a:r>
                    </a:p>
                    <a:p>
                      <a:pPr marL="0" marR="0" algn="ctr">
                        <a:spcBef>
                          <a:spcPts val="0"/>
                        </a:spcBef>
                        <a:spcAft>
                          <a:spcPts val="0"/>
                        </a:spcAft>
                      </a:pPr>
                      <a:r>
                        <a:rPr lang="en-US" sz="2800" dirty="0" smtClean="0"/>
                        <a:t>N (%)</a:t>
                      </a:r>
                      <a:endParaRPr lang="en-US" sz="2800" b="0" dirty="0">
                        <a:solidFill>
                          <a:schemeClr val="bg1"/>
                        </a:solidFill>
                        <a:latin typeface="Arial" pitchFamily="34" charset="0"/>
                        <a:ea typeface="Times New Roman"/>
                        <a:cs typeface="Arial" pitchFamily="34" charset="0"/>
                      </a:endParaRPr>
                    </a:p>
                  </a:txBody>
                  <a:tcPr/>
                </a:tc>
                <a:tc>
                  <a:txBody>
                    <a:bodyPr/>
                    <a:lstStyle/>
                    <a:p>
                      <a:pPr algn="ctr"/>
                      <a:r>
                        <a:rPr lang="en-US" sz="2800" dirty="0" smtClean="0"/>
                        <a:t>Unadjusted OR (95% CI)</a:t>
                      </a:r>
                      <a:endParaRPr lang="en-US" sz="2800" b="0" dirty="0">
                        <a:solidFill>
                          <a:schemeClr val="bg1"/>
                        </a:solidFill>
                        <a:latin typeface="Arial" pitchFamily="34" charset="0"/>
                        <a:cs typeface="Arial" pitchFamily="34" charset="0"/>
                      </a:endParaRPr>
                    </a:p>
                  </a:txBody>
                  <a:tcPr/>
                </a:tc>
              </a:tr>
              <a:tr h="370840">
                <a:tc>
                  <a:txBody>
                    <a:bodyPr/>
                    <a:lstStyle/>
                    <a:p>
                      <a:r>
                        <a:rPr lang="en-US" sz="2800" dirty="0" smtClean="0"/>
                        <a:t>No SDB</a:t>
                      </a:r>
                      <a:endParaRPr lang="en-US" sz="2800" b="0" dirty="0">
                        <a:solidFill>
                          <a:schemeClr val="bg1"/>
                        </a:solidFill>
                        <a:latin typeface="Arial" pitchFamily="34" charset="0"/>
                        <a:cs typeface="Arial" pitchFamily="34" charset="0"/>
                      </a:endParaRPr>
                    </a:p>
                  </a:txBody>
                  <a:tcPr/>
                </a:tc>
                <a:tc>
                  <a:txBody>
                    <a:bodyPr/>
                    <a:lstStyle/>
                    <a:p>
                      <a:pPr algn="ctr"/>
                      <a:r>
                        <a:rPr lang="en-US" sz="2800" dirty="0" smtClean="0"/>
                        <a:t>60 (31.1)</a:t>
                      </a:r>
                    </a:p>
                    <a:p>
                      <a:pPr algn="ctr"/>
                      <a:endParaRPr lang="en-US" sz="2800" b="0" dirty="0">
                        <a:solidFill>
                          <a:schemeClr val="bg1"/>
                        </a:solidFill>
                        <a:latin typeface="Arial" pitchFamily="34" charset="0"/>
                        <a:cs typeface="Arial"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u="none" strike="noStrike" cap="none" normalizeH="0" baseline="0" dirty="0" smtClean="0">
                          <a:ln>
                            <a:noFill/>
                          </a:ln>
                          <a:effectLst/>
                        </a:rPr>
                        <a:t>-</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a:txBody>
                  <a:tcPr/>
                </a:tc>
              </a:tr>
              <a:tr h="370840">
                <a:tc>
                  <a:txBody>
                    <a:bodyPr/>
                    <a:lstStyle/>
                    <a:p>
                      <a:r>
                        <a:rPr lang="en-US" sz="2800" dirty="0" smtClean="0"/>
                        <a:t>SDB (AHI ≥ 15)</a:t>
                      </a:r>
                      <a:endParaRPr lang="en-US" sz="2800" b="0" dirty="0">
                        <a:solidFill>
                          <a:schemeClr val="bg1"/>
                        </a:solidFill>
                        <a:latin typeface="Arial" pitchFamily="34" charset="0"/>
                        <a:cs typeface="Arial" pitchFamily="34" charset="0"/>
                      </a:endParaRPr>
                    </a:p>
                  </a:txBody>
                  <a:tcPr/>
                </a:tc>
                <a:tc>
                  <a:txBody>
                    <a:bodyPr/>
                    <a:lstStyle/>
                    <a:p>
                      <a:pPr algn="ctr"/>
                      <a:r>
                        <a:rPr lang="en-US" sz="2800" dirty="0" smtClean="0"/>
                        <a:t>47(44.8)</a:t>
                      </a:r>
                      <a:endParaRPr lang="en-US" sz="2800" b="0" dirty="0">
                        <a:solidFill>
                          <a:schemeClr val="bg1"/>
                        </a:solidFill>
                        <a:latin typeface="Arial" pitchFamily="34" charset="0"/>
                        <a:cs typeface="Arial" pitchFamily="34" charset="0"/>
                      </a:endParaRPr>
                    </a:p>
                  </a:txBody>
                  <a:tcPr/>
                </a:tc>
                <a:tc>
                  <a:txBody>
                    <a:bodyPr/>
                    <a:lstStyle/>
                    <a:p>
                      <a:pPr algn="ctr" fontAlgn="b"/>
                      <a:r>
                        <a:rPr lang="en-US" sz="2800" u="none" strike="noStrike" dirty="0"/>
                        <a:t>1.80 (1.10, 2.93)</a:t>
                      </a:r>
                      <a:endParaRPr lang="en-US" sz="2800" b="0" i="0" u="none" strike="noStrike" dirty="0">
                        <a:solidFill>
                          <a:schemeClr val="bg1"/>
                        </a:solidFill>
                        <a:latin typeface="Arial" pitchFamily="34" charset="0"/>
                        <a:cs typeface="Arial" pitchFamily="34" charset="0"/>
                      </a:endParaRPr>
                    </a:p>
                  </a:txBody>
                  <a:tcPr marL="9525" marR="9525" marT="9525" marB="0" anchor="b"/>
                </a:tc>
              </a:tr>
            </a:tbl>
          </a:graphicData>
        </a:graphic>
      </p:graphicFrame>
      <p:sp>
        <p:nvSpPr>
          <p:cNvPr id="4" name="TextBox 3"/>
          <p:cNvSpPr txBox="1"/>
          <p:nvPr/>
        </p:nvSpPr>
        <p:spPr>
          <a:xfrm>
            <a:off x="1676400" y="6400800"/>
            <a:ext cx="4724400" cy="369332"/>
          </a:xfrm>
          <a:prstGeom prst="rect">
            <a:avLst/>
          </a:prstGeom>
          <a:noFill/>
        </p:spPr>
        <p:txBody>
          <a:bodyPr wrap="square" rtlCol="0">
            <a:spAutoFit/>
          </a:bodyPr>
          <a:lstStyle/>
          <a:p>
            <a:r>
              <a:rPr lang="it-IT" dirty="0" err="1"/>
              <a:t>Yaffe</a:t>
            </a:r>
            <a:r>
              <a:rPr lang="it-IT" dirty="0"/>
              <a:t> et al. JAMA 2011; 306(6): 613-19.</a:t>
            </a:r>
          </a:p>
        </p:txBody>
      </p:sp>
    </p:spTree>
    <p:extLst>
      <p:ext uri="{BB962C8B-B14F-4D97-AF65-F5344CB8AC3E}">
        <p14:creationId xmlns:p14="http://schemas.microsoft.com/office/powerpoint/2010/main" val="348698857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solidFill>
                  <a:srgbClr val="FFFF00"/>
                </a:solidFill>
              </a:rPr>
              <a:t/>
            </a:r>
            <a:br>
              <a:rPr lang="en-US" b="1" dirty="0" smtClean="0">
                <a:solidFill>
                  <a:srgbClr val="FFFF00"/>
                </a:solidFill>
              </a:rPr>
            </a:br>
            <a:r>
              <a:rPr lang="en-US" b="1" dirty="0" smtClean="0"/>
              <a:t>Sleep Disordered Breathing &amp; </a:t>
            </a:r>
            <a:r>
              <a:rPr lang="en-US" b="1" dirty="0" smtClean="0"/>
              <a:t/>
            </a:r>
            <a:br>
              <a:rPr lang="en-US" b="1" dirty="0" smtClean="0"/>
            </a:br>
            <a:r>
              <a:rPr lang="en-US" b="1" dirty="0" smtClean="0"/>
              <a:t>MCI</a:t>
            </a:r>
            <a:r>
              <a:rPr lang="en-US" b="1" dirty="0" smtClean="0"/>
              <a:t>/</a:t>
            </a:r>
            <a:r>
              <a:rPr lang="en-US" b="1" dirty="0" smtClean="0"/>
              <a:t>Dementia in Older Women</a:t>
            </a:r>
            <a:r>
              <a:rPr lang="en-US" b="1" dirty="0" smtClean="0">
                <a:solidFill>
                  <a:srgbClr val="FFFF00"/>
                </a:solidFill>
              </a:rPr>
              <a:t/>
            </a:r>
            <a:br>
              <a:rPr lang="en-US" b="1" dirty="0" smtClean="0">
                <a:solidFill>
                  <a:srgbClr val="FFFF00"/>
                </a:solidFill>
              </a:rPr>
            </a:br>
            <a:r>
              <a:rPr lang="en-US" b="1" dirty="0" smtClean="0">
                <a:solidFill>
                  <a:srgbClr val="FFFF00"/>
                </a:solidFill>
              </a:rPr>
              <a:t> </a:t>
            </a:r>
            <a:endParaRPr lang="en-US" b="1" dirty="0">
              <a:solidFill>
                <a:srgbClr val="FFFF00"/>
              </a:solidFill>
            </a:endParaRPr>
          </a:p>
        </p:txBody>
      </p:sp>
      <p:grpSp>
        <p:nvGrpSpPr>
          <p:cNvPr id="3" name="Group 4"/>
          <p:cNvGrpSpPr>
            <a:grpSpLocks noChangeAspect="1"/>
          </p:cNvGrpSpPr>
          <p:nvPr/>
        </p:nvGrpSpPr>
        <p:grpSpPr bwMode="auto">
          <a:xfrm>
            <a:off x="457200" y="1219200"/>
            <a:ext cx="7751153" cy="4687835"/>
            <a:chOff x="565" y="1168"/>
            <a:chExt cx="3851" cy="3097"/>
          </a:xfrm>
        </p:grpSpPr>
        <p:sp>
          <p:nvSpPr>
            <p:cNvPr id="258054" name="Rectangle 6"/>
            <p:cNvSpPr>
              <a:spLocks noChangeArrowheads="1"/>
            </p:cNvSpPr>
            <p:nvPr/>
          </p:nvSpPr>
          <p:spPr bwMode="auto">
            <a:xfrm>
              <a:off x="919" y="1227"/>
              <a:ext cx="3497" cy="2387"/>
            </a:xfrm>
            <a:prstGeom prst="rect">
              <a:avLst/>
            </a:prstGeom>
            <a:noFill/>
            <a:ln w="6">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58" name="Rectangle 10"/>
            <p:cNvSpPr>
              <a:spLocks noChangeArrowheads="1"/>
            </p:cNvSpPr>
            <p:nvPr/>
          </p:nvSpPr>
          <p:spPr bwMode="auto">
            <a:xfrm>
              <a:off x="2354" y="3614"/>
              <a:ext cx="652" cy="2"/>
            </a:xfrm>
            <a:prstGeom prst="rect">
              <a:avLst/>
            </a:prstGeom>
            <a:solidFill>
              <a:srgbClr val="000000"/>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61" name="Rectangle 13"/>
            <p:cNvSpPr>
              <a:spLocks noChangeArrowheads="1"/>
            </p:cNvSpPr>
            <p:nvPr/>
          </p:nvSpPr>
          <p:spPr bwMode="auto">
            <a:xfrm>
              <a:off x="1039" y="2747"/>
              <a:ext cx="647" cy="859"/>
            </a:xfrm>
            <a:prstGeom prst="rect">
              <a:avLst/>
            </a:prstGeom>
            <a:solidFill>
              <a:srgbClr val="FFFF00"/>
            </a:solidFill>
            <a:ln w="12">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62" name="Rectangle 14"/>
            <p:cNvSpPr>
              <a:spLocks noChangeArrowheads="1"/>
            </p:cNvSpPr>
            <p:nvPr/>
          </p:nvSpPr>
          <p:spPr bwMode="auto">
            <a:xfrm>
              <a:off x="2343" y="2683"/>
              <a:ext cx="649" cy="931"/>
            </a:xfrm>
            <a:prstGeom prst="rect">
              <a:avLst/>
            </a:prstGeom>
            <a:solidFill>
              <a:srgbClr val="FF6600"/>
            </a:solidFill>
            <a:ln w="9525">
              <a:solidFill>
                <a:schemeClr val="tx2"/>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63" name="Rectangle 15"/>
            <p:cNvSpPr>
              <a:spLocks noChangeArrowheads="1"/>
            </p:cNvSpPr>
            <p:nvPr/>
          </p:nvSpPr>
          <p:spPr bwMode="auto">
            <a:xfrm>
              <a:off x="2343" y="2683"/>
              <a:ext cx="649" cy="931"/>
            </a:xfrm>
            <a:prstGeom prst="rect">
              <a:avLst/>
            </a:prstGeom>
            <a:noFill/>
            <a:ln w="12">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64" name="Rectangle 16"/>
            <p:cNvSpPr>
              <a:spLocks noChangeArrowheads="1"/>
            </p:cNvSpPr>
            <p:nvPr/>
          </p:nvSpPr>
          <p:spPr bwMode="auto">
            <a:xfrm>
              <a:off x="3606" y="2495"/>
              <a:ext cx="648" cy="1111"/>
            </a:xfrm>
            <a:prstGeom prst="rect">
              <a:avLst/>
            </a:prstGeom>
            <a:solidFill>
              <a:srgbClr val="C00000"/>
            </a:solidFill>
            <a:ln w="12">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65" name="Line 17"/>
            <p:cNvSpPr>
              <a:spLocks noChangeShapeType="1"/>
            </p:cNvSpPr>
            <p:nvPr/>
          </p:nvSpPr>
          <p:spPr bwMode="auto">
            <a:xfrm flipV="1">
              <a:off x="1362" y="2208"/>
              <a:ext cx="1" cy="539"/>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66" name="Line 18"/>
            <p:cNvSpPr>
              <a:spLocks noChangeShapeType="1"/>
            </p:cNvSpPr>
            <p:nvPr/>
          </p:nvSpPr>
          <p:spPr bwMode="auto">
            <a:xfrm>
              <a:off x="1347" y="2208"/>
              <a:ext cx="33" cy="1"/>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67" name="Line 19"/>
            <p:cNvSpPr>
              <a:spLocks noChangeShapeType="1"/>
            </p:cNvSpPr>
            <p:nvPr/>
          </p:nvSpPr>
          <p:spPr bwMode="auto">
            <a:xfrm>
              <a:off x="1362" y="2747"/>
              <a:ext cx="1" cy="334"/>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68" name="Line 20"/>
            <p:cNvSpPr>
              <a:spLocks noChangeShapeType="1"/>
            </p:cNvSpPr>
            <p:nvPr/>
          </p:nvSpPr>
          <p:spPr bwMode="auto">
            <a:xfrm>
              <a:off x="1347" y="3081"/>
              <a:ext cx="33" cy="1"/>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69" name="Line 21"/>
            <p:cNvSpPr>
              <a:spLocks noChangeShapeType="1"/>
            </p:cNvSpPr>
            <p:nvPr/>
          </p:nvSpPr>
          <p:spPr bwMode="auto">
            <a:xfrm flipV="1">
              <a:off x="2667" y="2058"/>
              <a:ext cx="1" cy="625"/>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0" name="Line 22"/>
            <p:cNvSpPr>
              <a:spLocks noChangeShapeType="1"/>
            </p:cNvSpPr>
            <p:nvPr/>
          </p:nvSpPr>
          <p:spPr bwMode="auto">
            <a:xfrm>
              <a:off x="2651" y="2058"/>
              <a:ext cx="33" cy="1"/>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1" name="Line 23"/>
            <p:cNvSpPr>
              <a:spLocks noChangeShapeType="1"/>
            </p:cNvSpPr>
            <p:nvPr/>
          </p:nvSpPr>
          <p:spPr bwMode="auto">
            <a:xfrm>
              <a:off x="2667" y="2683"/>
              <a:ext cx="1" cy="378"/>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2" name="Line 24"/>
            <p:cNvSpPr>
              <a:spLocks noChangeShapeType="1"/>
            </p:cNvSpPr>
            <p:nvPr/>
          </p:nvSpPr>
          <p:spPr bwMode="auto">
            <a:xfrm>
              <a:off x="2651" y="3061"/>
              <a:ext cx="33" cy="1"/>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3" name="Line 25"/>
            <p:cNvSpPr>
              <a:spLocks noChangeShapeType="1"/>
            </p:cNvSpPr>
            <p:nvPr/>
          </p:nvSpPr>
          <p:spPr bwMode="auto">
            <a:xfrm flipV="1">
              <a:off x="3930" y="1577"/>
              <a:ext cx="1" cy="918"/>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4" name="Line 26"/>
            <p:cNvSpPr>
              <a:spLocks noChangeShapeType="1"/>
            </p:cNvSpPr>
            <p:nvPr/>
          </p:nvSpPr>
          <p:spPr bwMode="auto">
            <a:xfrm>
              <a:off x="3914" y="1577"/>
              <a:ext cx="33" cy="1"/>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5" name="Line 27"/>
            <p:cNvSpPr>
              <a:spLocks noChangeShapeType="1"/>
            </p:cNvSpPr>
            <p:nvPr/>
          </p:nvSpPr>
          <p:spPr bwMode="auto">
            <a:xfrm>
              <a:off x="3930" y="2495"/>
              <a:ext cx="1" cy="500"/>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6" name="Line 28"/>
            <p:cNvSpPr>
              <a:spLocks noChangeShapeType="1"/>
            </p:cNvSpPr>
            <p:nvPr/>
          </p:nvSpPr>
          <p:spPr bwMode="auto">
            <a:xfrm>
              <a:off x="3914" y="2995"/>
              <a:ext cx="33" cy="1"/>
            </a:xfrm>
            <a:prstGeom prst="line">
              <a:avLst/>
            </a:prstGeom>
            <a:noFill/>
            <a:ln w="38100">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7" name="Line 29"/>
            <p:cNvSpPr>
              <a:spLocks noChangeShapeType="1"/>
            </p:cNvSpPr>
            <p:nvPr/>
          </p:nvSpPr>
          <p:spPr bwMode="auto">
            <a:xfrm>
              <a:off x="919" y="1227"/>
              <a:ext cx="1" cy="2387"/>
            </a:xfrm>
            <a:prstGeom prst="line">
              <a:avLst/>
            </a:prstGeom>
            <a:noFill/>
            <a:ln w="12">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8" name="Line 30"/>
            <p:cNvSpPr>
              <a:spLocks noChangeShapeType="1"/>
            </p:cNvSpPr>
            <p:nvPr/>
          </p:nvSpPr>
          <p:spPr bwMode="auto">
            <a:xfrm>
              <a:off x="888" y="3614"/>
              <a:ext cx="31" cy="1"/>
            </a:xfrm>
            <a:prstGeom prst="line">
              <a:avLst/>
            </a:prstGeom>
            <a:noFill/>
            <a:ln w="12">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79" name="Line 31"/>
            <p:cNvSpPr>
              <a:spLocks noChangeShapeType="1"/>
            </p:cNvSpPr>
            <p:nvPr/>
          </p:nvSpPr>
          <p:spPr bwMode="auto">
            <a:xfrm>
              <a:off x="888" y="3137"/>
              <a:ext cx="31" cy="1"/>
            </a:xfrm>
            <a:prstGeom prst="line">
              <a:avLst/>
            </a:prstGeom>
            <a:noFill/>
            <a:ln w="12">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80" name="Line 32"/>
            <p:cNvSpPr>
              <a:spLocks noChangeShapeType="1"/>
            </p:cNvSpPr>
            <p:nvPr/>
          </p:nvSpPr>
          <p:spPr bwMode="auto">
            <a:xfrm>
              <a:off x="888" y="2660"/>
              <a:ext cx="31" cy="1"/>
            </a:xfrm>
            <a:prstGeom prst="line">
              <a:avLst/>
            </a:prstGeom>
            <a:noFill/>
            <a:ln w="12">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81" name="Line 33"/>
            <p:cNvSpPr>
              <a:spLocks noChangeShapeType="1"/>
            </p:cNvSpPr>
            <p:nvPr/>
          </p:nvSpPr>
          <p:spPr bwMode="auto">
            <a:xfrm>
              <a:off x="888" y="2181"/>
              <a:ext cx="31" cy="1"/>
            </a:xfrm>
            <a:prstGeom prst="line">
              <a:avLst/>
            </a:prstGeom>
            <a:noFill/>
            <a:ln w="12">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82" name="Line 34"/>
            <p:cNvSpPr>
              <a:spLocks noChangeShapeType="1"/>
            </p:cNvSpPr>
            <p:nvPr/>
          </p:nvSpPr>
          <p:spPr bwMode="auto">
            <a:xfrm>
              <a:off x="888" y="1704"/>
              <a:ext cx="31" cy="1"/>
            </a:xfrm>
            <a:prstGeom prst="line">
              <a:avLst/>
            </a:prstGeom>
            <a:noFill/>
            <a:ln w="12">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83" name="Line 35"/>
            <p:cNvSpPr>
              <a:spLocks noChangeShapeType="1"/>
            </p:cNvSpPr>
            <p:nvPr/>
          </p:nvSpPr>
          <p:spPr bwMode="auto">
            <a:xfrm>
              <a:off x="888" y="1227"/>
              <a:ext cx="31" cy="1"/>
            </a:xfrm>
            <a:prstGeom prst="line">
              <a:avLst/>
            </a:prstGeom>
            <a:noFill/>
            <a:ln w="12">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086" name="Rectangle 38"/>
            <p:cNvSpPr>
              <a:spLocks noChangeArrowheads="1"/>
            </p:cNvSpPr>
            <p:nvPr/>
          </p:nvSpPr>
          <p:spPr bwMode="auto">
            <a:xfrm>
              <a:off x="1049" y="3655"/>
              <a:ext cx="675" cy="6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solidFill>
                    <a:schemeClr val="tx1"/>
                  </a:solidFill>
                  <a:effectLst/>
                  <a:latin typeface="Arial" pitchFamily="34" charset="0"/>
                </a:rPr>
                <a:t>Unadjusted</a:t>
              </a:r>
            </a:p>
            <a:p>
              <a:pPr algn="ctr"/>
              <a:r>
                <a:rPr lang="en-US" sz="2000" dirty="0" smtClean="0">
                  <a:solidFill>
                    <a:schemeClr val="tx1"/>
                  </a:solidFill>
                  <a:latin typeface="Arial" pitchFamily="34" charset="0"/>
                  <a:cs typeface="Arial" pitchFamily="34" charset="0"/>
                </a:rPr>
                <a:t>OR =1.80 </a:t>
              </a:r>
            </a:p>
            <a:p>
              <a:pPr algn="ctr"/>
              <a:r>
                <a:rPr lang="en-US" sz="2000" dirty="0" smtClean="0">
                  <a:solidFill>
                    <a:schemeClr val="tx1"/>
                  </a:solidFill>
                  <a:latin typeface="Arial" pitchFamily="34" charset="0"/>
                  <a:cs typeface="Arial" pitchFamily="34" charset="0"/>
                </a:rPr>
                <a:t>(1.10, 2.93)</a:t>
              </a:r>
            </a:p>
          </p:txBody>
        </p:sp>
        <p:sp>
          <p:nvSpPr>
            <p:cNvPr id="258088" name="Rectangle 40"/>
            <p:cNvSpPr>
              <a:spLocks noChangeArrowheads="1"/>
            </p:cNvSpPr>
            <p:nvPr/>
          </p:nvSpPr>
          <p:spPr bwMode="auto">
            <a:xfrm>
              <a:off x="2358" y="3632"/>
              <a:ext cx="650" cy="6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i="0" u="none" strike="noStrike" cap="none" normalizeH="0" baseline="0" dirty="0" smtClean="0">
                  <a:ln>
                    <a:noFill/>
                  </a:ln>
                  <a:effectLst/>
                  <a:latin typeface="Arial" pitchFamily="34" charset="0"/>
                </a:rPr>
                <a:t>Adjusted*</a:t>
              </a:r>
            </a:p>
            <a:p>
              <a:pPr algn="ctr" fontAlgn="b"/>
              <a:r>
                <a:rPr lang="en-US" sz="2000" dirty="0" smtClean="0"/>
                <a:t>OR =1.95 </a:t>
              </a:r>
            </a:p>
            <a:p>
              <a:pPr algn="ctr" fontAlgn="b"/>
              <a:r>
                <a:rPr lang="en-US" sz="2000" dirty="0" smtClean="0"/>
                <a:t>(1.16 – 3.26)</a:t>
              </a:r>
              <a:endParaRPr lang="en-US" sz="2000" dirty="0" smtClean="0">
                <a:latin typeface="Arial" pitchFamily="34" charset="0"/>
                <a:cs typeface="Arial" pitchFamily="34" charset="0"/>
              </a:endParaRPr>
            </a:p>
          </p:txBody>
        </p:sp>
        <p:sp>
          <p:nvSpPr>
            <p:cNvPr id="258090" name="Rectangle 42"/>
            <p:cNvSpPr>
              <a:spLocks noChangeArrowheads="1"/>
            </p:cNvSpPr>
            <p:nvPr/>
          </p:nvSpPr>
          <p:spPr bwMode="auto">
            <a:xfrm>
              <a:off x="3440" y="3647"/>
              <a:ext cx="973" cy="6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000" dirty="0" smtClean="0">
                  <a:latin typeface="Arial" pitchFamily="34" charset="0"/>
                </a:rPr>
                <a:t>Adjusted + Cog**</a:t>
              </a:r>
            </a:p>
            <a:p>
              <a:pPr lvl="0" algn="ctr"/>
              <a:r>
                <a:rPr lang="en-US" sz="2000" dirty="0" smtClean="0"/>
                <a:t>OR=2.33 </a:t>
              </a:r>
            </a:p>
            <a:p>
              <a:pPr lvl="0" algn="ctr"/>
              <a:r>
                <a:rPr lang="en-US" sz="2000" dirty="0" smtClean="0"/>
                <a:t>(1.28 – 4.25) </a:t>
              </a:r>
              <a:endParaRPr lang="en-US" sz="2000" dirty="0" smtClean="0">
                <a:latin typeface="Arial" pitchFamily="34" charset="0"/>
              </a:endParaRPr>
            </a:p>
          </p:txBody>
        </p:sp>
        <p:sp>
          <p:nvSpPr>
            <p:cNvPr id="258091" name="Rectangle 43"/>
            <p:cNvSpPr>
              <a:spLocks noChangeArrowheads="1"/>
            </p:cNvSpPr>
            <p:nvPr/>
          </p:nvSpPr>
          <p:spPr bwMode="auto">
            <a:xfrm>
              <a:off x="784" y="3555"/>
              <a:ext cx="71" cy="2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34" charset="0"/>
                </a:rPr>
                <a:t>0</a:t>
              </a:r>
            </a:p>
          </p:txBody>
        </p:sp>
        <p:sp>
          <p:nvSpPr>
            <p:cNvPr id="258092" name="Rectangle 44"/>
            <p:cNvSpPr>
              <a:spLocks noChangeArrowheads="1"/>
            </p:cNvSpPr>
            <p:nvPr/>
          </p:nvSpPr>
          <p:spPr bwMode="auto">
            <a:xfrm>
              <a:off x="784" y="3078"/>
              <a:ext cx="71" cy="2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34" charset="0"/>
                </a:rPr>
                <a:t>1</a:t>
              </a:r>
            </a:p>
          </p:txBody>
        </p:sp>
        <p:sp>
          <p:nvSpPr>
            <p:cNvPr id="258093" name="Rectangle 45"/>
            <p:cNvSpPr>
              <a:spLocks noChangeArrowheads="1"/>
            </p:cNvSpPr>
            <p:nvPr/>
          </p:nvSpPr>
          <p:spPr bwMode="auto">
            <a:xfrm>
              <a:off x="784" y="2601"/>
              <a:ext cx="71" cy="2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34" charset="0"/>
                </a:rPr>
                <a:t>2</a:t>
              </a:r>
            </a:p>
          </p:txBody>
        </p:sp>
        <p:sp>
          <p:nvSpPr>
            <p:cNvPr id="258094" name="Rectangle 46"/>
            <p:cNvSpPr>
              <a:spLocks noChangeArrowheads="1"/>
            </p:cNvSpPr>
            <p:nvPr/>
          </p:nvSpPr>
          <p:spPr bwMode="auto">
            <a:xfrm>
              <a:off x="784" y="2122"/>
              <a:ext cx="71" cy="2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34" charset="0"/>
                </a:rPr>
                <a:t>3</a:t>
              </a:r>
            </a:p>
          </p:txBody>
        </p:sp>
        <p:sp>
          <p:nvSpPr>
            <p:cNvPr id="258095" name="Rectangle 47"/>
            <p:cNvSpPr>
              <a:spLocks noChangeArrowheads="1"/>
            </p:cNvSpPr>
            <p:nvPr/>
          </p:nvSpPr>
          <p:spPr bwMode="auto">
            <a:xfrm>
              <a:off x="784" y="1645"/>
              <a:ext cx="71" cy="20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34" charset="0"/>
                </a:rPr>
                <a:t>4</a:t>
              </a:r>
            </a:p>
          </p:txBody>
        </p:sp>
        <p:sp>
          <p:nvSpPr>
            <p:cNvPr id="258096" name="Rectangle 48"/>
            <p:cNvSpPr>
              <a:spLocks noChangeArrowheads="1"/>
            </p:cNvSpPr>
            <p:nvPr/>
          </p:nvSpPr>
          <p:spPr bwMode="auto">
            <a:xfrm>
              <a:off x="784" y="1168"/>
              <a:ext cx="71" cy="203"/>
            </a:xfrm>
            <a:prstGeom prst="rect">
              <a:avLst/>
            </a:prstGeom>
            <a:noFill/>
            <a:ln w="9525">
              <a:solidFill>
                <a:schemeClr val="tx2"/>
              </a:solid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effectLst/>
                  <a:latin typeface="Arial" pitchFamily="34" charset="0"/>
                </a:rPr>
                <a:t>5</a:t>
              </a:r>
            </a:p>
          </p:txBody>
        </p:sp>
        <p:sp>
          <p:nvSpPr>
            <p:cNvPr id="258097" name="Rectangle 49"/>
            <p:cNvSpPr>
              <a:spLocks noChangeArrowheads="1"/>
            </p:cNvSpPr>
            <p:nvPr/>
          </p:nvSpPr>
          <p:spPr bwMode="auto">
            <a:xfrm>
              <a:off x="2651" y="3671"/>
              <a:ext cx="0" cy="183"/>
            </a:xfrm>
            <a:prstGeom prst="rect">
              <a:avLst/>
            </a:prstGeom>
            <a:noFill/>
            <a:ln w="9525">
              <a:solidFill>
                <a:schemeClr val="tx2"/>
              </a:solid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effectLst/>
                <a:latin typeface="Arial" pitchFamily="34" charset="0"/>
              </a:endParaRPr>
            </a:p>
          </p:txBody>
        </p:sp>
        <p:sp>
          <p:nvSpPr>
            <p:cNvPr id="258098" name="Rectangle 50"/>
            <p:cNvSpPr>
              <a:spLocks noChangeArrowheads="1"/>
            </p:cNvSpPr>
            <p:nvPr/>
          </p:nvSpPr>
          <p:spPr bwMode="auto">
            <a:xfrm rot="16200000">
              <a:off x="190" y="2311"/>
              <a:ext cx="903" cy="15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latin typeface="Arial" pitchFamily="34" charset="0"/>
                </a:rPr>
                <a:t>Odds Ratio</a:t>
              </a:r>
              <a:endParaRPr kumimoji="0" lang="en-US" sz="2000" b="0" i="0" u="none" strike="noStrike" cap="none" normalizeH="0" baseline="0" dirty="0" smtClean="0">
                <a:ln>
                  <a:noFill/>
                </a:ln>
                <a:effectLst/>
                <a:latin typeface="Arial" pitchFamily="34" charset="0"/>
              </a:endParaRPr>
            </a:p>
          </p:txBody>
        </p:sp>
      </p:grpSp>
      <p:sp>
        <p:nvSpPr>
          <p:cNvPr id="47" name="TextBox 46"/>
          <p:cNvSpPr txBox="1"/>
          <p:nvPr/>
        </p:nvSpPr>
        <p:spPr>
          <a:xfrm>
            <a:off x="210065" y="6030097"/>
            <a:ext cx="8686800" cy="584775"/>
          </a:xfrm>
          <a:prstGeom prst="rect">
            <a:avLst/>
          </a:prstGeom>
          <a:noFill/>
        </p:spPr>
        <p:txBody>
          <a:bodyPr wrap="square" rtlCol="0">
            <a:spAutoFit/>
          </a:bodyPr>
          <a:lstStyle/>
          <a:p>
            <a:r>
              <a:rPr lang="en-US" sz="1600" dirty="0" smtClean="0"/>
              <a:t>*Adjusted  for  age, body mass index, educational attainment, history of diabetes and MI</a:t>
            </a:r>
          </a:p>
          <a:p>
            <a:r>
              <a:rPr lang="en-US" sz="1600" dirty="0" smtClean="0"/>
              <a:t>**Adjusted for above variables + baseline cognitive test scores </a:t>
            </a:r>
            <a:endParaRPr lang="en-US" sz="1600" dirty="0"/>
          </a:p>
        </p:txBody>
      </p:sp>
      <p:sp>
        <p:nvSpPr>
          <p:cNvPr id="41" name="TextBox 40"/>
          <p:cNvSpPr txBox="1"/>
          <p:nvPr/>
        </p:nvSpPr>
        <p:spPr>
          <a:xfrm>
            <a:off x="914400" y="6488668"/>
            <a:ext cx="4114800" cy="369332"/>
          </a:xfrm>
          <a:prstGeom prst="rect">
            <a:avLst/>
          </a:prstGeom>
          <a:noFill/>
        </p:spPr>
        <p:txBody>
          <a:bodyPr wrap="square" rtlCol="0">
            <a:spAutoFit/>
          </a:bodyPr>
          <a:lstStyle/>
          <a:p>
            <a:r>
              <a:rPr lang="it-IT" dirty="0" err="1"/>
              <a:t>Yaffe</a:t>
            </a:r>
            <a:r>
              <a:rPr lang="it-IT" dirty="0"/>
              <a:t> et al. JAMA 2011; 306(6): 613-19.</a:t>
            </a:r>
          </a:p>
        </p:txBody>
      </p:sp>
    </p:spTree>
    <p:extLst>
      <p:ext uri="{BB962C8B-B14F-4D97-AF65-F5344CB8AC3E}">
        <p14:creationId xmlns:p14="http://schemas.microsoft.com/office/powerpoint/2010/main" val="100395787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Line 2"/>
          <p:cNvSpPr>
            <a:spLocks noChangeShapeType="1"/>
          </p:cNvSpPr>
          <p:nvPr/>
        </p:nvSpPr>
        <p:spPr bwMode="auto">
          <a:xfrm>
            <a:off x="-23989" y="5103812"/>
            <a:ext cx="8064500" cy="0"/>
          </a:xfrm>
          <a:prstGeom prst="line">
            <a:avLst/>
          </a:prstGeom>
          <a:noFill/>
          <a:ln w="19050">
            <a:solidFill>
              <a:schemeClr val="tx1"/>
            </a:solidFill>
            <a:round/>
            <a:headEnd/>
            <a:tailEnd/>
          </a:ln>
          <a:effectLst/>
        </p:spPr>
        <p:txBody>
          <a:bodyPr/>
          <a:lstStyle/>
          <a:p>
            <a:endParaRPr lang="en-US"/>
          </a:p>
        </p:txBody>
      </p:sp>
      <p:grpSp>
        <p:nvGrpSpPr>
          <p:cNvPr id="1245187" name="Group 3"/>
          <p:cNvGrpSpPr>
            <a:grpSpLocks/>
          </p:cNvGrpSpPr>
          <p:nvPr/>
        </p:nvGrpSpPr>
        <p:grpSpPr bwMode="auto">
          <a:xfrm>
            <a:off x="39512" y="5076825"/>
            <a:ext cx="7775222" cy="87313"/>
            <a:chOff x="295" y="3217"/>
            <a:chExt cx="4898" cy="91"/>
          </a:xfrm>
        </p:grpSpPr>
        <p:sp>
          <p:nvSpPr>
            <p:cNvPr id="1245188" name="Line 4"/>
            <p:cNvSpPr>
              <a:spLocks noChangeShapeType="1"/>
            </p:cNvSpPr>
            <p:nvPr/>
          </p:nvSpPr>
          <p:spPr bwMode="auto">
            <a:xfrm>
              <a:off x="295" y="3217"/>
              <a:ext cx="0" cy="91"/>
            </a:xfrm>
            <a:prstGeom prst="line">
              <a:avLst/>
            </a:prstGeom>
            <a:noFill/>
            <a:ln w="19050">
              <a:solidFill>
                <a:schemeClr val="tx1"/>
              </a:solidFill>
              <a:round/>
              <a:headEnd/>
              <a:tailEnd/>
            </a:ln>
            <a:effectLst/>
          </p:spPr>
          <p:txBody>
            <a:bodyPr/>
            <a:lstStyle/>
            <a:p>
              <a:endParaRPr lang="en-US"/>
            </a:p>
          </p:txBody>
        </p:sp>
        <p:sp>
          <p:nvSpPr>
            <p:cNvPr id="1245189" name="Line 5"/>
            <p:cNvSpPr>
              <a:spLocks noChangeShapeType="1"/>
            </p:cNvSpPr>
            <p:nvPr/>
          </p:nvSpPr>
          <p:spPr bwMode="auto">
            <a:xfrm>
              <a:off x="567" y="3217"/>
              <a:ext cx="0" cy="91"/>
            </a:xfrm>
            <a:prstGeom prst="line">
              <a:avLst/>
            </a:prstGeom>
            <a:noFill/>
            <a:ln w="19050">
              <a:solidFill>
                <a:schemeClr val="tx1"/>
              </a:solidFill>
              <a:round/>
              <a:headEnd/>
              <a:tailEnd/>
            </a:ln>
            <a:effectLst/>
          </p:spPr>
          <p:txBody>
            <a:bodyPr/>
            <a:lstStyle/>
            <a:p>
              <a:endParaRPr lang="en-US"/>
            </a:p>
          </p:txBody>
        </p:sp>
        <p:sp>
          <p:nvSpPr>
            <p:cNvPr id="1245190" name="Line 6"/>
            <p:cNvSpPr>
              <a:spLocks noChangeShapeType="1"/>
            </p:cNvSpPr>
            <p:nvPr/>
          </p:nvSpPr>
          <p:spPr bwMode="auto">
            <a:xfrm>
              <a:off x="839" y="3217"/>
              <a:ext cx="0" cy="91"/>
            </a:xfrm>
            <a:prstGeom prst="line">
              <a:avLst/>
            </a:prstGeom>
            <a:noFill/>
            <a:ln w="19050">
              <a:solidFill>
                <a:schemeClr val="tx1"/>
              </a:solidFill>
              <a:round/>
              <a:headEnd/>
              <a:tailEnd/>
            </a:ln>
            <a:effectLst/>
          </p:spPr>
          <p:txBody>
            <a:bodyPr/>
            <a:lstStyle/>
            <a:p>
              <a:endParaRPr lang="en-US"/>
            </a:p>
          </p:txBody>
        </p:sp>
        <p:sp>
          <p:nvSpPr>
            <p:cNvPr id="1245191" name="Line 7"/>
            <p:cNvSpPr>
              <a:spLocks noChangeShapeType="1"/>
            </p:cNvSpPr>
            <p:nvPr/>
          </p:nvSpPr>
          <p:spPr bwMode="auto">
            <a:xfrm>
              <a:off x="1111" y="3217"/>
              <a:ext cx="0" cy="91"/>
            </a:xfrm>
            <a:prstGeom prst="line">
              <a:avLst/>
            </a:prstGeom>
            <a:noFill/>
            <a:ln w="19050">
              <a:solidFill>
                <a:schemeClr val="tx1"/>
              </a:solidFill>
              <a:round/>
              <a:headEnd/>
              <a:tailEnd/>
            </a:ln>
            <a:effectLst/>
          </p:spPr>
          <p:txBody>
            <a:bodyPr/>
            <a:lstStyle/>
            <a:p>
              <a:endParaRPr lang="en-US"/>
            </a:p>
          </p:txBody>
        </p:sp>
        <p:sp>
          <p:nvSpPr>
            <p:cNvPr id="1245192" name="Line 8"/>
            <p:cNvSpPr>
              <a:spLocks noChangeShapeType="1"/>
            </p:cNvSpPr>
            <p:nvPr/>
          </p:nvSpPr>
          <p:spPr bwMode="auto">
            <a:xfrm>
              <a:off x="1383" y="3217"/>
              <a:ext cx="0" cy="91"/>
            </a:xfrm>
            <a:prstGeom prst="line">
              <a:avLst/>
            </a:prstGeom>
            <a:noFill/>
            <a:ln w="19050">
              <a:solidFill>
                <a:schemeClr val="tx1"/>
              </a:solidFill>
              <a:round/>
              <a:headEnd/>
              <a:tailEnd/>
            </a:ln>
            <a:effectLst/>
          </p:spPr>
          <p:txBody>
            <a:bodyPr/>
            <a:lstStyle/>
            <a:p>
              <a:endParaRPr lang="en-US"/>
            </a:p>
          </p:txBody>
        </p:sp>
        <p:sp>
          <p:nvSpPr>
            <p:cNvPr id="1245193" name="Line 9"/>
            <p:cNvSpPr>
              <a:spLocks noChangeShapeType="1"/>
            </p:cNvSpPr>
            <p:nvPr/>
          </p:nvSpPr>
          <p:spPr bwMode="auto">
            <a:xfrm>
              <a:off x="1655" y="3217"/>
              <a:ext cx="0" cy="91"/>
            </a:xfrm>
            <a:prstGeom prst="line">
              <a:avLst/>
            </a:prstGeom>
            <a:noFill/>
            <a:ln w="19050">
              <a:solidFill>
                <a:schemeClr val="tx1"/>
              </a:solidFill>
              <a:round/>
              <a:headEnd/>
              <a:tailEnd/>
            </a:ln>
            <a:effectLst/>
          </p:spPr>
          <p:txBody>
            <a:bodyPr/>
            <a:lstStyle/>
            <a:p>
              <a:endParaRPr lang="en-US"/>
            </a:p>
          </p:txBody>
        </p:sp>
        <p:sp>
          <p:nvSpPr>
            <p:cNvPr id="1245194" name="Line 10"/>
            <p:cNvSpPr>
              <a:spLocks noChangeShapeType="1"/>
            </p:cNvSpPr>
            <p:nvPr/>
          </p:nvSpPr>
          <p:spPr bwMode="auto">
            <a:xfrm>
              <a:off x="1927" y="3217"/>
              <a:ext cx="0" cy="91"/>
            </a:xfrm>
            <a:prstGeom prst="line">
              <a:avLst/>
            </a:prstGeom>
            <a:noFill/>
            <a:ln w="19050">
              <a:solidFill>
                <a:schemeClr val="tx1"/>
              </a:solidFill>
              <a:round/>
              <a:headEnd/>
              <a:tailEnd/>
            </a:ln>
            <a:effectLst/>
          </p:spPr>
          <p:txBody>
            <a:bodyPr/>
            <a:lstStyle/>
            <a:p>
              <a:endParaRPr lang="en-US"/>
            </a:p>
          </p:txBody>
        </p:sp>
        <p:sp>
          <p:nvSpPr>
            <p:cNvPr id="1245195" name="Line 11"/>
            <p:cNvSpPr>
              <a:spLocks noChangeShapeType="1"/>
            </p:cNvSpPr>
            <p:nvPr/>
          </p:nvSpPr>
          <p:spPr bwMode="auto">
            <a:xfrm>
              <a:off x="2200" y="3217"/>
              <a:ext cx="0" cy="91"/>
            </a:xfrm>
            <a:prstGeom prst="line">
              <a:avLst/>
            </a:prstGeom>
            <a:noFill/>
            <a:ln w="19050">
              <a:solidFill>
                <a:schemeClr val="tx1"/>
              </a:solidFill>
              <a:round/>
              <a:headEnd/>
              <a:tailEnd/>
            </a:ln>
            <a:effectLst/>
          </p:spPr>
          <p:txBody>
            <a:bodyPr/>
            <a:lstStyle/>
            <a:p>
              <a:endParaRPr lang="en-US"/>
            </a:p>
          </p:txBody>
        </p:sp>
        <p:sp>
          <p:nvSpPr>
            <p:cNvPr id="1245196" name="Line 12"/>
            <p:cNvSpPr>
              <a:spLocks noChangeShapeType="1"/>
            </p:cNvSpPr>
            <p:nvPr/>
          </p:nvSpPr>
          <p:spPr bwMode="auto">
            <a:xfrm>
              <a:off x="2472" y="3217"/>
              <a:ext cx="0" cy="91"/>
            </a:xfrm>
            <a:prstGeom prst="line">
              <a:avLst/>
            </a:prstGeom>
            <a:noFill/>
            <a:ln w="19050">
              <a:solidFill>
                <a:schemeClr val="tx1"/>
              </a:solidFill>
              <a:round/>
              <a:headEnd/>
              <a:tailEnd/>
            </a:ln>
            <a:effectLst/>
          </p:spPr>
          <p:txBody>
            <a:bodyPr/>
            <a:lstStyle/>
            <a:p>
              <a:endParaRPr lang="en-US"/>
            </a:p>
          </p:txBody>
        </p:sp>
        <p:sp>
          <p:nvSpPr>
            <p:cNvPr id="1245197" name="Line 13"/>
            <p:cNvSpPr>
              <a:spLocks noChangeShapeType="1"/>
            </p:cNvSpPr>
            <p:nvPr/>
          </p:nvSpPr>
          <p:spPr bwMode="auto">
            <a:xfrm>
              <a:off x="2744" y="3217"/>
              <a:ext cx="0" cy="91"/>
            </a:xfrm>
            <a:prstGeom prst="line">
              <a:avLst/>
            </a:prstGeom>
            <a:noFill/>
            <a:ln w="19050">
              <a:solidFill>
                <a:schemeClr val="tx1"/>
              </a:solidFill>
              <a:round/>
              <a:headEnd/>
              <a:tailEnd/>
            </a:ln>
            <a:effectLst/>
          </p:spPr>
          <p:txBody>
            <a:bodyPr/>
            <a:lstStyle/>
            <a:p>
              <a:endParaRPr lang="en-US"/>
            </a:p>
          </p:txBody>
        </p:sp>
        <p:sp>
          <p:nvSpPr>
            <p:cNvPr id="1245198" name="Line 14"/>
            <p:cNvSpPr>
              <a:spLocks noChangeShapeType="1"/>
            </p:cNvSpPr>
            <p:nvPr/>
          </p:nvSpPr>
          <p:spPr bwMode="auto">
            <a:xfrm>
              <a:off x="3016" y="3217"/>
              <a:ext cx="0" cy="91"/>
            </a:xfrm>
            <a:prstGeom prst="line">
              <a:avLst/>
            </a:prstGeom>
            <a:noFill/>
            <a:ln w="19050">
              <a:solidFill>
                <a:schemeClr val="tx1"/>
              </a:solidFill>
              <a:round/>
              <a:headEnd/>
              <a:tailEnd/>
            </a:ln>
            <a:effectLst/>
          </p:spPr>
          <p:txBody>
            <a:bodyPr/>
            <a:lstStyle/>
            <a:p>
              <a:endParaRPr lang="en-US"/>
            </a:p>
          </p:txBody>
        </p:sp>
        <p:sp>
          <p:nvSpPr>
            <p:cNvPr id="1245199" name="Line 15"/>
            <p:cNvSpPr>
              <a:spLocks noChangeShapeType="1"/>
            </p:cNvSpPr>
            <p:nvPr/>
          </p:nvSpPr>
          <p:spPr bwMode="auto">
            <a:xfrm>
              <a:off x="3288" y="3217"/>
              <a:ext cx="0" cy="91"/>
            </a:xfrm>
            <a:prstGeom prst="line">
              <a:avLst/>
            </a:prstGeom>
            <a:noFill/>
            <a:ln w="19050">
              <a:solidFill>
                <a:schemeClr val="tx1"/>
              </a:solidFill>
              <a:round/>
              <a:headEnd/>
              <a:tailEnd/>
            </a:ln>
            <a:effectLst/>
          </p:spPr>
          <p:txBody>
            <a:bodyPr/>
            <a:lstStyle/>
            <a:p>
              <a:endParaRPr lang="en-US"/>
            </a:p>
          </p:txBody>
        </p:sp>
        <p:sp>
          <p:nvSpPr>
            <p:cNvPr id="1245200" name="Line 16"/>
            <p:cNvSpPr>
              <a:spLocks noChangeShapeType="1"/>
            </p:cNvSpPr>
            <p:nvPr/>
          </p:nvSpPr>
          <p:spPr bwMode="auto">
            <a:xfrm>
              <a:off x="3560" y="3217"/>
              <a:ext cx="0" cy="91"/>
            </a:xfrm>
            <a:prstGeom prst="line">
              <a:avLst/>
            </a:prstGeom>
            <a:noFill/>
            <a:ln w="19050">
              <a:solidFill>
                <a:schemeClr val="tx1"/>
              </a:solidFill>
              <a:round/>
              <a:headEnd/>
              <a:tailEnd/>
            </a:ln>
            <a:effectLst/>
          </p:spPr>
          <p:txBody>
            <a:bodyPr/>
            <a:lstStyle/>
            <a:p>
              <a:endParaRPr lang="en-US"/>
            </a:p>
          </p:txBody>
        </p:sp>
        <p:sp>
          <p:nvSpPr>
            <p:cNvPr id="1245201" name="Line 17"/>
            <p:cNvSpPr>
              <a:spLocks noChangeShapeType="1"/>
            </p:cNvSpPr>
            <p:nvPr/>
          </p:nvSpPr>
          <p:spPr bwMode="auto">
            <a:xfrm>
              <a:off x="3833" y="3217"/>
              <a:ext cx="0" cy="91"/>
            </a:xfrm>
            <a:prstGeom prst="line">
              <a:avLst/>
            </a:prstGeom>
            <a:noFill/>
            <a:ln w="19050">
              <a:solidFill>
                <a:schemeClr val="tx1"/>
              </a:solidFill>
              <a:round/>
              <a:headEnd/>
              <a:tailEnd/>
            </a:ln>
            <a:effectLst/>
          </p:spPr>
          <p:txBody>
            <a:bodyPr/>
            <a:lstStyle/>
            <a:p>
              <a:endParaRPr lang="en-US"/>
            </a:p>
          </p:txBody>
        </p:sp>
        <p:sp>
          <p:nvSpPr>
            <p:cNvPr id="1245202" name="Line 18"/>
            <p:cNvSpPr>
              <a:spLocks noChangeShapeType="1"/>
            </p:cNvSpPr>
            <p:nvPr/>
          </p:nvSpPr>
          <p:spPr bwMode="auto">
            <a:xfrm>
              <a:off x="4105" y="3217"/>
              <a:ext cx="0" cy="91"/>
            </a:xfrm>
            <a:prstGeom prst="line">
              <a:avLst/>
            </a:prstGeom>
            <a:noFill/>
            <a:ln w="19050">
              <a:solidFill>
                <a:schemeClr val="tx1"/>
              </a:solidFill>
              <a:round/>
              <a:headEnd/>
              <a:tailEnd/>
            </a:ln>
            <a:effectLst/>
          </p:spPr>
          <p:txBody>
            <a:bodyPr/>
            <a:lstStyle/>
            <a:p>
              <a:endParaRPr lang="en-US"/>
            </a:p>
          </p:txBody>
        </p:sp>
        <p:sp>
          <p:nvSpPr>
            <p:cNvPr id="1245203" name="Line 19"/>
            <p:cNvSpPr>
              <a:spLocks noChangeShapeType="1"/>
            </p:cNvSpPr>
            <p:nvPr/>
          </p:nvSpPr>
          <p:spPr bwMode="auto">
            <a:xfrm>
              <a:off x="4377" y="3217"/>
              <a:ext cx="0" cy="91"/>
            </a:xfrm>
            <a:prstGeom prst="line">
              <a:avLst/>
            </a:prstGeom>
            <a:noFill/>
            <a:ln w="19050">
              <a:solidFill>
                <a:schemeClr val="tx1"/>
              </a:solidFill>
              <a:round/>
              <a:headEnd/>
              <a:tailEnd/>
            </a:ln>
            <a:effectLst/>
          </p:spPr>
          <p:txBody>
            <a:bodyPr/>
            <a:lstStyle/>
            <a:p>
              <a:endParaRPr lang="en-US"/>
            </a:p>
          </p:txBody>
        </p:sp>
        <p:sp>
          <p:nvSpPr>
            <p:cNvPr id="1245204" name="Line 20"/>
            <p:cNvSpPr>
              <a:spLocks noChangeShapeType="1"/>
            </p:cNvSpPr>
            <p:nvPr/>
          </p:nvSpPr>
          <p:spPr bwMode="auto">
            <a:xfrm>
              <a:off x="4649" y="3217"/>
              <a:ext cx="0" cy="91"/>
            </a:xfrm>
            <a:prstGeom prst="line">
              <a:avLst/>
            </a:prstGeom>
            <a:noFill/>
            <a:ln w="19050">
              <a:solidFill>
                <a:schemeClr val="tx1"/>
              </a:solidFill>
              <a:round/>
              <a:headEnd/>
              <a:tailEnd/>
            </a:ln>
            <a:effectLst/>
          </p:spPr>
          <p:txBody>
            <a:bodyPr/>
            <a:lstStyle/>
            <a:p>
              <a:endParaRPr lang="en-US"/>
            </a:p>
          </p:txBody>
        </p:sp>
        <p:sp>
          <p:nvSpPr>
            <p:cNvPr id="1245205" name="Line 21"/>
            <p:cNvSpPr>
              <a:spLocks noChangeShapeType="1"/>
            </p:cNvSpPr>
            <p:nvPr/>
          </p:nvSpPr>
          <p:spPr bwMode="auto">
            <a:xfrm>
              <a:off x="4921" y="3217"/>
              <a:ext cx="0" cy="91"/>
            </a:xfrm>
            <a:prstGeom prst="line">
              <a:avLst/>
            </a:prstGeom>
            <a:noFill/>
            <a:ln w="19050">
              <a:solidFill>
                <a:schemeClr val="tx1"/>
              </a:solidFill>
              <a:round/>
              <a:headEnd/>
              <a:tailEnd/>
            </a:ln>
            <a:effectLst/>
          </p:spPr>
          <p:txBody>
            <a:bodyPr/>
            <a:lstStyle/>
            <a:p>
              <a:endParaRPr lang="en-US"/>
            </a:p>
          </p:txBody>
        </p:sp>
        <p:sp>
          <p:nvSpPr>
            <p:cNvPr id="1245206" name="Line 22"/>
            <p:cNvSpPr>
              <a:spLocks noChangeShapeType="1"/>
            </p:cNvSpPr>
            <p:nvPr/>
          </p:nvSpPr>
          <p:spPr bwMode="auto">
            <a:xfrm>
              <a:off x="5193" y="3217"/>
              <a:ext cx="0" cy="91"/>
            </a:xfrm>
            <a:prstGeom prst="line">
              <a:avLst/>
            </a:prstGeom>
            <a:noFill/>
            <a:ln w="19050">
              <a:solidFill>
                <a:schemeClr val="tx1"/>
              </a:solidFill>
              <a:round/>
              <a:headEnd/>
              <a:tailEnd/>
            </a:ln>
            <a:effectLst/>
          </p:spPr>
          <p:txBody>
            <a:bodyPr/>
            <a:lstStyle/>
            <a:p>
              <a:endParaRPr lang="en-US"/>
            </a:p>
          </p:txBody>
        </p:sp>
      </p:grpSp>
      <p:sp>
        <p:nvSpPr>
          <p:cNvPr id="1245210" name="Text Box 26"/>
          <p:cNvSpPr txBox="1">
            <a:spLocks noChangeArrowheads="1"/>
          </p:cNvSpPr>
          <p:nvPr/>
        </p:nvSpPr>
        <p:spPr bwMode="auto">
          <a:xfrm>
            <a:off x="-11289" y="4124325"/>
            <a:ext cx="1151467" cy="339725"/>
          </a:xfrm>
          <a:prstGeom prst="rect">
            <a:avLst/>
          </a:prstGeom>
          <a:noFill/>
          <a:ln w="9525">
            <a:noFill/>
            <a:miter lim="800000"/>
            <a:headEnd/>
            <a:tailEnd/>
          </a:ln>
          <a:effectLst/>
        </p:spPr>
        <p:txBody>
          <a:bodyPr>
            <a:spAutoFit/>
          </a:bodyPr>
          <a:lstStyle/>
          <a:p>
            <a:pPr eaLnBrk="1" hangingPunct="1">
              <a:lnSpc>
                <a:spcPct val="90000"/>
              </a:lnSpc>
            </a:pPr>
            <a:r>
              <a:rPr lang="en-GB" b="1" dirty="0">
                <a:solidFill>
                  <a:schemeClr val="accent5">
                    <a:lumMod val="75000"/>
                  </a:schemeClr>
                </a:solidFill>
                <a:latin typeface="Arial" charset="0"/>
              </a:rPr>
              <a:t>Early</a:t>
            </a:r>
            <a:endParaRPr lang="en-US" b="1" dirty="0">
              <a:solidFill>
                <a:schemeClr val="accent5">
                  <a:lumMod val="75000"/>
                </a:schemeClr>
              </a:solidFill>
              <a:latin typeface="Arial" charset="0"/>
            </a:endParaRPr>
          </a:p>
        </p:txBody>
      </p:sp>
      <p:sp>
        <p:nvSpPr>
          <p:cNvPr id="1245211" name="Text Box 27"/>
          <p:cNvSpPr txBox="1">
            <a:spLocks noChangeArrowheads="1"/>
          </p:cNvSpPr>
          <p:nvPr/>
        </p:nvSpPr>
        <p:spPr bwMode="auto">
          <a:xfrm>
            <a:off x="692151" y="3057525"/>
            <a:ext cx="1113366" cy="339725"/>
          </a:xfrm>
          <a:prstGeom prst="rect">
            <a:avLst/>
          </a:prstGeom>
          <a:noFill/>
          <a:ln w="9525">
            <a:noFill/>
            <a:miter lim="800000"/>
            <a:headEnd/>
            <a:tailEnd/>
          </a:ln>
          <a:effectLst/>
        </p:spPr>
        <p:txBody>
          <a:bodyPr>
            <a:spAutoFit/>
          </a:bodyPr>
          <a:lstStyle/>
          <a:p>
            <a:pPr eaLnBrk="1" hangingPunct="1">
              <a:lnSpc>
                <a:spcPct val="90000"/>
              </a:lnSpc>
            </a:pPr>
            <a:r>
              <a:rPr lang="en-GB" b="1" dirty="0" smtClean="0">
                <a:solidFill>
                  <a:schemeClr val="accent5">
                    <a:lumMod val="75000"/>
                  </a:schemeClr>
                </a:solidFill>
                <a:latin typeface="Arial" charset="0"/>
              </a:rPr>
              <a:t>Mean</a:t>
            </a:r>
            <a:endParaRPr lang="en-US" b="1" dirty="0">
              <a:solidFill>
                <a:schemeClr val="accent5">
                  <a:lumMod val="75000"/>
                </a:schemeClr>
              </a:solidFill>
              <a:latin typeface="Arial" charset="0"/>
            </a:endParaRPr>
          </a:p>
        </p:txBody>
      </p:sp>
      <p:sp>
        <p:nvSpPr>
          <p:cNvPr id="1245212" name="Text Box 28"/>
          <p:cNvSpPr txBox="1">
            <a:spLocks noChangeArrowheads="1"/>
          </p:cNvSpPr>
          <p:nvPr/>
        </p:nvSpPr>
        <p:spPr bwMode="auto">
          <a:xfrm>
            <a:off x="1271411" y="2066925"/>
            <a:ext cx="1042811" cy="339725"/>
          </a:xfrm>
          <a:prstGeom prst="rect">
            <a:avLst/>
          </a:prstGeom>
          <a:noFill/>
          <a:ln w="9525">
            <a:noFill/>
            <a:miter lim="800000"/>
            <a:headEnd/>
            <a:tailEnd/>
          </a:ln>
          <a:effectLst/>
        </p:spPr>
        <p:txBody>
          <a:bodyPr>
            <a:spAutoFit/>
          </a:bodyPr>
          <a:lstStyle/>
          <a:p>
            <a:pPr eaLnBrk="1" hangingPunct="1">
              <a:lnSpc>
                <a:spcPct val="90000"/>
              </a:lnSpc>
            </a:pPr>
            <a:r>
              <a:rPr lang="en-GB" b="1" dirty="0">
                <a:solidFill>
                  <a:schemeClr val="accent5">
                    <a:lumMod val="75000"/>
                  </a:schemeClr>
                </a:solidFill>
                <a:latin typeface="Arial" charset="0"/>
              </a:rPr>
              <a:t>Late</a:t>
            </a:r>
            <a:endParaRPr lang="en-US" b="1" dirty="0">
              <a:solidFill>
                <a:schemeClr val="accent5">
                  <a:lumMod val="75000"/>
                </a:schemeClr>
              </a:solidFill>
              <a:latin typeface="Arial" charset="0"/>
            </a:endParaRPr>
          </a:p>
        </p:txBody>
      </p:sp>
      <p:sp>
        <p:nvSpPr>
          <p:cNvPr id="1245213" name="Rectangle 29"/>
          <p:cNvSpPr>
            <a:spLocks noChangeArrowheads="1"/>
          </p:cNvSpPr>
          <p:nvPr/>
        </p:nvSpPr>
        <p:spPr bwMode="auto">
          <a:xfrm>
            <a:off x="4574823" y="838200"/>
            <a:ext cx="4467578" cy="4524315"/>
          </a:xfrm>
          <a:prstGeom prst="rect">
            <a:avLst/>
          </a:prstGeom>
          <a:noFill/>
          <a:ln w="9525">
            <a:noFill/>
            <a:miter lim="800000"/>
            <a:headEnd/>
            <a:tailEnd/>
          </a:ln>
          <a:effectLst/>
        </p:spPr>
        <p:txBody>
          <a:bodyPr>
            <a:spAutoFit/>
          </a:bodyPr>
          <a:lstStyle/>
          <a:p>
            <a:pPr>
              <a:tabLst>
                <a:tab pos="2293938" algn="l"/>
              </a:tabLst>
            </a:pPr>
            <a:endParaRPr lang="pt-BR" sz="2400" b="1" dirty="0">
              <a:solidFill>
                <a:schemeClr val="accent5">
                  <a:lumMod val="75000"/>
                </a:schemeClr>
              </a:solidFill>
              <a:latin typeface="Arial" charset="0"/>
            </a:endParaRPr>
          </a:p>
          <a:p>
            <a:pPr algn="ctr">
              <a:tabLst>
                <a:tab pos="2293938" algn="l"/>
              </a:tabLst>
            </a:pPr>
            <a:r>
              <a:rPr lang="pt-BR" sz="2400" b="1" dirty="0" smtClean="0">
                <a:solidFill>
                  <a:schemeClr val="accent5">
                    <a:lumMod val="75000"/>
                  </a:schemeClr>
                </a:solidFill>
                <a:latin typeface="Arial" charset="0"/>
              </a:rPr>
              <a:t>Dementia - MCI</a:t>
            </a:r>
            <a:endParaRPr lang="pt-BR" sz="2400" b="1" dirty="0">
              <a:solidFill>
                <a:schemeClr val="accent5">
                  <a:lumMod val="75000"/>
                </a:schemeClr>
              </a:solidFill>
              <a:latin typeface="Arial" charset="0"/>
            </a:endParaRPr>
          </a:p>
          <a:p>
            <a:pPr>
              <a:tabLst>
                <a:tab pos="2293938" algn="l"/>
              </a:tabLst>
            </a:pPr>
            <a:endParaRPr lang="pt-BR" sz="2400" b="1" dirty="0">
              <a:solidFill>
                <a:schemeClr val="accent5">
                  <a:lumMod val="75000"/>
                </a:schemeClr>
              </a:solidFill>
              <a:latin typeface="Arial" charset="0"/>
            </a:endParaRPr>
          </a:p>
          <a:p>
            <a:pPr algn="ctr">
              <a:tabLst>
                <a:tab pos="2293938" algn="l"/>
              </a:tabLst>
            </a:pPr>
            <a:r>
              <a:rPr lang="pt-BR" sz="2400" b="1" dirty="0">
                <a:solidFill>
                  <a:schemeClr val="accent5">
                    <a:lumMod val="75000"/>
                  </a:schemeClr>
                </a:solidFill>
                <a:latin typeface="Arial" charset="0"/>
              </a:rPr>
              <a:t>1.8 (1.2 - 2.6)</a:t>
            </a:r>
            <a:endParaRPr lang="en-US" sz="2400" b="1" dirty="0">
              <a:solidFill>
                <a:schemeClr val="accent5">
                  <a:lumMod val="75000"/>
                </a:schemeClr>
              </a:solidFill>
              <a:latin typeface="Arial" charset="0"/>
            </a:endParaRPr>
          </a:p>
          <a:p>
            <a:pPr algn="ctr">
              <a:tabLst>
                <a:tab pos="2293938" algn="l"/>
              </a:tabLst>
            </a:pPr>
            <a:endParaRPr lang="pt-BR" sz="2400" b="1" dirty="0">
              <a:solidFill>
                <a:schemeClr val="accent5">
                  <a:lumMod val="75000"/>
                </a:schemeClr>
              </a:solidFill>
              <a:latin typeface="Arial" charset="0"/>
            </a:endParaRPr>
          </a:p>
          <a:p>
            <a:pPr algn="ctr">
              <a:tabLst>
                <a:tab pos="2293938" algn="l"/>
              </a:tabLst>
            </a:pPr>
            <a:endParaRPr lang="pt-BR" sz="2400" b="1" dirty="0">
              <a:solidFill>
                <a:schemeClr val="accent5">
                  <a:lumMod val="75000"/>
                </a:schemeClr>
              </a:solidFill>
              <a:latin typeface="Arial" charset="0"/>
            </a:endParaRPr>
          </a:p>
          <a:p>
            <a:pPr algn="ctr">
              <a:tabLst>
                <a:tab pos="2293938" algn="l"/>
              </a:tabLst>
            </a:pPr>
            <a:r>
              <a:rPr lang="pt-BR" sz="2400" b="1" dirty="0">
                <a:solidFill>
                  <a:schemeClr val="accent5">
                    <a:lumMod val="75000"/>
                  </a:schemeClr>
                </a:solidFill>
                <a:latin typeface="Arial" charset="0"/>
              </a:rPr>
              <a:t>1.0</a:t>
            </a:r>
          </a:p>
          <a:p>
            <a:pPr algn="ctr">
              <a:tabLst>
                <a:tab pos="2293938" algn="l"/>
              </a:tabLst>
            </a:pPr>
            <a:endParaRPr lang="pt-BR" sz="2400" b="1" dirty="0">
              <a:solidFill>
                <a:schemeClr val="accent5">
                  <a:lumMod val="75000"/>
                </a:schemeClr>
              </a:solidFill>
              <a:latin typeface="Arial" charset="0"/>
            </a:endParaRPr>
          </a:p>
          <a:p>
            <a:pPr algn="ctr">
              <a:tabLst>
                <a:tab pos="2293938" algn="l"/>
              </a:tabLst>
            </a:pPr>
            <a:endParaRPr lang="pt-BR" sz="2400" b="1" dirty="0">
              <a:solidFill>
                <a:schemeClr val="accent5">
                  <a:lumMod val="75000"/>
                </a:schemeClr>
              </a:solidFill>
              <a:latin typeface="Arial" charset="0"/>
            </a:endParaRPr>
          </a:p>
          <a:p>
            <a:pPr algn="ctr">
              <a:tabLst>
                <a:tab pos="2293938" algn="l"/>
              </a:tabLst>
            </a:pPr>
            <a:r>
              <a:rPr lang="pt-BR" sz="2400" b="1" dirty="0">
                <a:solidFill>
                  <a:schemeClr val="accent5">
                    <a:lumMod val="75000"/>
                  </a:schemeClr>
                </a:solidFill>
                <a:latin typeface="Arial" charset="0"/>
              </a:rPr>
              <a:t>1.2 (0.80 – 1.8)</a:t>
            </a:r>
          </a:p>
          <a:p>
            <a:pPr>
              <a:tabLst>
                <a:tab pos="2293938" algn="l"/>
              </a:tabLst>
            </a:pPr>
            <a:endParaRPr lang="pt-BR" sz="2400" b="1" dirty="0">
              <a:solidFill>
                <a:schemeClr val="accent5">
                  <a:lumMod val="75000"/>
                </a:schemeClr>
              </a:solidFill>
              <a:latin typeface="Arial" charset="0"/>
            </a:endParaRPr>
          </a:p>
          <a:p>
            <a:pPr>
              <a:tabLst>
                <a:tab pos="2293938" algn="l"/>
              </a:tabLst>
            </a:pPr>
            <a:r>
              <a:rPr lang="pt-BR" sz="2400" b="1" dirty="0">
                <a:solidFill>
                  <a:schemeClr val="accent5">
                    <a:lumMod val="75000"/>
                  </a:schemeClr>
                </a:solidFill>
                <a:latin typeface="Arial" charset="0"/>
              </a:rPr>
              <a:t>			</a:t>
            </a:r>
            <a:endParaRPr lang="en-US" sz="2400" b="1" dirty="0">
              <a:solidFill>
                <a:schemeClr val="accent5">
                  <a:lumMod val="75000"/>
                </a:schemeClr>
              </a:solidFill>
              <a:latin typeface="Arial" charset="0"/>
            </a:endParaRPr>
          </a:p>
        </p:txBody>
      </p:sp>
      <p:sp>
        <p:nvSpPr>
          <p:cNvPr id="1245216" name="Line 32"/>
          <p:cNvSpPr>
            <a:spLocks noChangeShapeType="1"/>
          </p:cNvSpPr>
          <p:nvPr/>
        </p:nvSpPr>
        <p:spPr bwMode="auto">
          <a:xfrm>
            <a:off x="3498085" y="5106987"/>
            <a:ext cx="0" cy="457200"/>
          </a:xfrm>
          <a:prstGeom prst="line">
            <a:avLst/>
          </a:prstGeom>
          <a:noFill/>
          <a:ln w="57150">
            <a:solidFill>
              <a:schemeClr val="tx1"/>
            </a:solidFill>
            <a:round/>
            <a:headEnd/>
            <a:tailEnd/>
          </a:ln>
          <a:effectLst/>
        </p:spPr>
        <p:txBody>
          <a:bodyPr/>
          <a:lstStyle/>
          <a:p>
            <a:endParaRPr lang="en-US"/>
          </a:p>
        </p:txBody>
      </p:sp>
      <p:sp>
        <p:nvSpPr>
          <p:cNvPr id="1245217" name="Rectangle 33"/>
          <p:cNvSpPr>
            <a:spLocks noChangeArrowheads="1"/>
          </p:cNvSpPr>
          <p:nvPr/>
        </p:nvSpPr>
        <p:spPr bwMode="auto">
          <a:xfrm>
            <a:off x="3485386" y="5349875"/>
            <a:ext cx="992579" cy="369332"/>
          </a:xfrm>
          <a:prstGeom prst="rect">
            <a:avLst/>
          </a:prstGeom>
          <a:noFill/>
          <a:ln w="9525">
            <a:noFill/>
            <a:miter lim="800000"/>
            <a:headEnd/>
            <a:tailEnd/>
          </a:ln>
          <a:effectLst/>
        </p:spPr>
        <p:txBody>
          <a:bodyPr wrap="none">
            <a:spAutoFit/>
          </a:bodyPr>
          <a:lstStyle/>
          <a:p>
            <a:r>
              <a:rPr lang="en-US" b="1" dirty="0">
                <a:latin typeface="Arial" charset="0"/>
              </a:rPr>
              <a:t>3:50PM</a:t>
            </a:r>
          </a:p>
        </p:txBody>
      </p:sp>
      <p:sp>
        <p:nvSpPr>
          <p:cNvPr id="1245218" name="Line 34"/>
          <p:cNvSpPr>
            <a:spLocks noChangeShapeType="1"/>
          </p:cNvSpPr>
          <p:nvPr/>
        </p:nvSpPr>
        <p:spPr bwMode="auto">
          <a:xfrm>
            <a:off x="1965619" y="5108574"/>
            <a:ext cx="0" cy="457200"/>
          </a:xfrm>
          <a:prstGeom prst="line">
            <a:avLst/>
          </a:prstGeom>
          <a:noFill/>
          <a:ln w="57150">
            <a:solidFill>
              <a:schemeClr val="tx1"/>
            </a:solidFill>
            <a:round/>
            <a:headEnd/>
            <a:tailEnd/>
          </a:ln>
          <a:effectLst/>
        </p:spPr>
        <p:txBody>
          <a:bodyPr/>
          <a:lstStyle/>
          <a:p>
            <a:endParaRPr lang="en-US"/>
          </a:p>
        </p:txBody>
      </p:sp>
      <p:sp>
        <p:nvSpPr>
          <p:cNvPr id="1245219" name="Text Box 35"/>
          <p:cNvSpPr txBox="1">
            <a:spLocks noChangeArrowheads="1"/>
          </p:cNvSpPr>
          <p:nvPr/>
        </p:nvSpPr>
        <p:spPr bwMode="auto">
          <a:xfrm>
            <a:off x="990600" y="5380037"/>
            <a:ext cx="992579" cy="369332"/>
          </a:xfrm>
          <a:prstGeom prst="rect">
            <a:avLst/>
          </a:prstGeom>
          <a:noFill/>
          <a:ln w="9525">
            <a:noFill/>
            <a:miter lim="800000"/>
            <a:headEnd/>
            <a:tailEnd/>
          </a:ln>
          <a:effectLst/>
        </p:spPr>
        <p:txBody>
          <a:bodyPr wrap="none">
            <a:spAutoFit/>
          </a:bodyPr>
          <a:lstStyle/>
          <a:p>
            <a:r>
              <a:rPr lang="en-US" b="1" dirty="0">
                <a:latin typeface="Arial" charset="0"/>
              </a:rPr>
              <a:t>1:30PM</a:t>
            </a:r>
          </a:p>
        </p:txBody>
      </p:sp>
      <p:sp>
        <p:nvSpPr>
          <p:cNvPr id="42" name="Freeform 41"/>
          <p:cNvSpPr/>
          <p:nvPr/>
        </p:nvSpPr>
        <p:spPr>
          <a:xfrm>
            <a:off x="1896533" y="1744661"/>
            <a:ext cx="2775656" cy="665162"/>
          </a:xfrm>
          <a:custGeom>
            <a:avLst/>
            <a:gdLst>
              <a:gd name="connsiteX0" fmla="*/ 0 w 8171079"/>
              <a:gd name="connsiteY0" fmla="*/ 2561539 h 2754173"/>
              <a:gd name="connsiteX1" fmla="*/ 446228 w 8171079"/>
              <a:gd name="connsiteY1" fmla="*/ 1061923 h 2754173"/>
              <a:gd name="connsiteX2" fmla="*/ 1046074 w 8171079"/>
              <a:gd name="connsiteY2" fmla="*/ 2568854 h 2754173"/>
              <a:gd name="connsiteX3" fmla="*/ 1419149 w 8171079"/>
              <a:gd name="connsiteY3" fmla="*/ 1069238 h 2754173"/>
              <a:gd name="connsiteX4" fmla="*/ 1909268 w 8171079"/>
              <a:gd name="connsiteY4" fmla="*/ 2568854 h 2754173"/>
              <a:gd name="connsiteX5" fmla="*/ 2296973 w 8171079"/>
              <a:gd name="connsiteY5" fmla="*/ 1076554 h 2754173"/>
              <a:gd name="connsiteX6" fmla="*/ 2874874 w 8171079"/>
              <a:gd name="connsiteY6" fmla="*/ 2590800 h 2754173"/>
              <a:gd name="connsiteX7" fmla="*/ 3182112 w 8171079"/>
              <a:gd name="connsiteY7" fmla="*/ 1069238 h 2754173"/>
              <a:gd name="connsiteX8" fmla="*/ 3752698 w 8171079"/>
              <a:gd name="connsiteY8" fmla="*/ 2576170 h 2754173"/>
              <a:gd name="connsiteX9" fmla="*/ 4081882 w 8171079"/>
              <a:gd name="connsiteY9" fmla="*/ 1219 h 2754173"/>
              <a:gd name="connsiteX10" fmla="*/ 4623207 w 8171079"/>
              <a:gd name="connsiteY10" fmla="*/ 2568854 h 2754173"/>
              <a:gd name="connsiteX11" fmla="*/ 4996282 w 8171079"/>
              <a:gd name="connsiteY11" fmla="*/ 1069238 h 2754173"/>
              <a:gd name="connsiteX12" fmla="*/ 5420564 w 8171079"/>
              <a:gd name="connsiteY12" fmla="*/ 2568854 h 2754173"/>
              <a:gd name="connsiteX13" fmla="*/ 5888736 w 8171079"/>
              <a:gd name="connsiteY13" fmla="*/ 1061923 h 2754173"/>
              <a:gd name="connsiteX14" fmla="*/ 6400800 w 8171079"/>
              <a:gd name="connsiteY14" fmla="*/ 2583485 h 2754173"/>
              <a:gd name="connsiteX15" fmla="*/ 6788506 w 8171079"/>
              <a:gd name="connsiteY15" fmla="*/ 1076554 h 2754173"/>
              <a:gd name="connsiteX16" fmla="*/ 7344461 w 8171079"/>
              <a:gd name="connsiteY16" fmla="*/ 2576170 h 2754173"/>
              <a:gd name="connsiteX17" fmla="*/ 7644384 w 8171079"/>
              <a:gd name="connsiteY17" fmla="*/ 1076554 h 2754173"/>
              <a:gd name="connsiteX18" fmla="*/ 8171079 w 8171079"/>
              <a:gd name="connsiteY18" fmla="*/ 2583485 h 2754173"/>
              <a:gd name="connsiteX19" fmla="*/ 8171079 w 8171079"/>
              <a:gd name="connsiteY19" fmla="*/ 2583485 h 275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1079" h="2754173">
                <a:moveTo>
                  <a:pt x="0" y="2561539"/>
                </a:moveTo>
                <a:cubicBezTo>
                  <a:pt x="135941" y="1811121"/>
                  <a:pt x="271882" y="1060704"/>
                  <a:pt x="446228" y="1061923"/>
                </a:cubicBezTo>
                <a:cubicBezTo>
                  <a:pt x="620574" y="1063142"/>
                  <a:pt x="883921" y="2567635"/>
                  <a:pt x="1046074" y="2568854"/>
                </a:cubicBezTo>
                <a:cubicBezTo>
                  <a:pt x="1208227" y="2570073"/>
                  <a:pt x="1275283" y="1069238"/>
                  <a:pt x="1419149" y="1069238"/>
                </a:cubicBezTo>
                <a:cubicBezTo>
                  <a:pt x="1563015" y="1069238"/>
                  <a:pt x="1762964" y="2567635"/>
                  <a:pt x="1909268" y="2568854"/>
                </a:cubicBezTo>
                <a:cubicBezTo>
                  <a:pt x="2055572" y="2570073"/>
                  <a:pt x="2136039" y="1072896"/>
                  <a:pt x="2296973" y="1076554"/>
                </a:cubicBezTo>
                <a:cubicBezTo>
                  <a:pt x="2457907" y="1080212"/>
                  <a:pt x="2727351" y="2592019"/>
                  <a:pt x="2874874" y="2590800"/>
                </a:cubicBezTo>
                <a:cubicBezTo>
                  <a:pt x="3022397" y="2589581"/>
                  <a:pt x="3035808" y="1071676"/>
                  <a:pt x="3182112" y="1069238"/>
                </a:cubicBezTo>
                <a:cubicBezTo>
                  <a:pt x="3328416" y="1066800"/>
                  <a:pt x="3602736" y="2754173"/>
                  <a:pt x="3752698" y="2576170"/>
                </a:cubicBezTo>
                <a:cubicBezTo>
                  <a:pt x="3902660" y="2398167"/>
                  <a:pt x="3936797" y="2438"/>
                  <a:pt x="4081882" y="1219"/>
                </a:cubicBezTo>
                <a:cubicBezTo>
                  <a:pt x="4226967" y="0"/>
                  <a:pt x="4470807" y="2390851"/>
                  <a:pt x="4623207" y="2568854"/>
                </a:cubicBezTo>
                <a:cubicBezTo>
                  <a:pt x="4775607" y="2746857"/>
                  <a:pt x="4863389" y="1069238"/>
                  <a:pt x="4996282" y="1069238"/>
                </a:cubicBezTo>
                <a:cubicBezTo>
                  <a:pt x="5129175" y="1069238"/>
                  <a:pt x="5271822" y="2570073"/>
                  <a:pt x="5420564" y="2568854"/>
                </a:cubicBezTo>
                <a:cubicBezTo>
                  <a:pt x="5569306" y="2567635"/>
                  <a:pt x="5725363" y="1059485"/>
                  <a:pt x="5888736" y="1061923"/>
                </a:cubicBezTo>
                <a:cubicBezTo>
                  <a:pt x="6052109" y="1064361"/>
                  <a:pt x="6250838" y="2581047"/>
                  <a:pt x="6400800" y="2583485"/>
                </a:cubicBezTo>
                <a:cubicBezTo>
                  <a:pt x="6550762" y="2585923"/>
                  <a:pt x="6631229" y="1077773"/>
                  <a:pt x="6788506" y="1076554"/>
                </a:cubicBezTo>
                <a:cubicBezTo>
                  <a:pt x="6945783" y="1075335"/>
                  <a:pt x="7201815" y="2576170"/>
                  <a:pt x="7344461" y="2576170"/>
                </a:cubicBezTo>
                <a:cubicBezTo>
                  <a:pt x="7487107" y="2576170"/>
                  <a:pt x="7506614" y="1075335"/>
                  <a:pt x="7644384" y="1076554"/>
                </a:cubicBezTo>
                <a:cubicBezTo>
                  <a:pt x="7782154" y="1077773"/>
                  <a:pt x="8171079" y="2583485"/>
                  <a:pt x="8171079" y="2583485"/>
                </a:cubicBezTo>
                <a:lnTo>
                  <a:pt x="8171079" y="2583485"/>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1365955" y="2900361"/>
            <a:ext cx="2775656" cy="665162"/>
          </a:xfrm>
          <a:custGeom>
            <a:avLst/>
            <a:gdLst>
              <a:gd name="connsiteX0" fmla="*/ 0 w 8171079"/>
              <a:gd name="connsiteY0" fmla="*/ 2561539 h 2754173"/>
              <a:gd name="connsiteX1" fmla="*/ 446228 w 8171079"/>
              <a:gd name="connsiteY1" fmla="*/ 1061923 h 2754173"/>
              <a:gd name="connsiteX2" fmla="*/ 1046074 w 8171079"/>
              <a:gd name="connsiteY2" fmla="*/ 2568854 h 2754173"/>
              <a:gd name="connsiteX3" fmla="*/ 1419149 w 8171079"/>
              <a:gd name="connsiteY3" fmla="*/ 1069238 h 2754173"/>
              <a:gd name="connsiteX4" fmla="*/ 1909268 w 8171079"/>
              <a:gd name="connsiteY4" fmla="*/ 2568854 h 2754173"/>
              <a:gd name="connsiteX5" fmla="*/ 2296973 w 8171079"/>
              <a:gd name="connsiteY5" fmla="*/ 1076554 h 2754173"/>
              <a:gd name="connsiteX6" fmla="*/ 2874874 w 8171079"/>
              <a:gd name="connsiteY6" fmla="*/ 2590800 h 2754173"/>
              <a:gd name="connsiteX7" fmla="*/ 3182112 w 8171079"/>
              <a:gd name="connsiteY7" fmla="*/ 1069238 h 2754173"/>
              <a:gd name="connsiteX8" fmla="*/ 3752698 w 8171079"/>
              <a:gd name="connsiteY8" fmla="*/ 2576170 h 2754173"/>
              <a:gd name="connsiteX9" fmla="*/ 4081882 w 8171079"/>
              <a:gd name="connsiteY9" fmla="*/ 1219 h 2754173"/>
              <a:gd name="connsiteX10" fmla="*/ 4623207 w 8171079"/>
              <a:gd name="connsiteY10" fmla="*/ 2568854 h 2754173"/>
              <a:gd name="connsiteX11" fmla="*/ 4996282 w 8171079"/>
              <a:gd name="connsiteY11" fmla="*/ 1069238 h 2754173"/>
              <a:gd name="connsiteX12" fmla="*/ 5420564 w 8171079"/>
              <a:gd name="connsiteY12" fmla="*/ 2568854 h 2754173"/>
              <a:gd name="connsiteX13" fmla="*/ 5888736 w 8171079"/>
              <a:gd name="connsiteY13" fmla="*/ 1061923 h 2754173"/>
              <a:gd name="connsiteX14" fmla="*/ 6400800 w 8171079"/>
              <a:gd name="connsiteY14" fmla="*/ 2583485 h 2754173"/>
              <a:gd name="connsiteX15" fmla="*/ 6788506 w 8171079"/>
              <a:gd name="connsiteY15" fmla="*/ 1076554 h 2754173"/>
              <a:gd name="connsiteX16" fmla="*/ 7344461 w 8171079"/>
              <a:gd name="connsiteY16" fmla="*/ 2576170 h 2754173"/>
              <a:gd name="connsiteX17" fmla="*/ 7644384 w 8171079"/>
              <a:gd name="connsiteY17" fmla="*/ 1076554 h 2754173"/>
              <a:gd name="connsiteX18" fmla="*/ 8171079 w 8171079"/>
              <a:gd name="connsiteY18" fmla="*/ 2583485 h 2754173"/>
              <a:gd name="connsiteX19" fmla="*/ 8171079 w 8171079"/>
              <a:gd name="connsiteY19" fmla="*/ 2583485 h 275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1079" h="2754173">
                <a:moveTo>
                  <a:pt x="0" y="2561539"/>
                </a:moveTo>
                <a:cubicBezTo>
                  <a:pt x="135941" y="1811121"/>
                  <a:pt x="271882" y="1060704"/>
                  <a:pt x="446228" y="1061923"/>
                </a:cubicBezTo>
                <a:cubicBezTo>
                  <a:pt x="620574" y="1063142"/>
                  <a:pt x="883921" y="2567635"/>
                  <a:pt x="1046074" y="2568854"/>
                </a:cubicBezTo>
                <a:cubicBezTo>
                  <a:pt x="1208227" y="2570073"/>
                  <a:pt x="1275283" y="1069238"/>
                  <a:pt x="1419149" y="1069238"/>
                </a:cubicBezTo>
                <a:cubicBezTo>
                  <a:pt x="1563015" y="1069238"/>
                  <a:pt x="1762964" y="2567635"/>
                  <a:pt x="1909268" y="2568854"/>
                </a:cubicBezTo>
                <a:cubicBezTo>
                  <a:pt x="2055572" y="2570073"/>
                  <a:pt x="2136039" y="1072896"/>
                  <a:pt x="2296973" y="1076554"/>
                </a:cubicBezTo>
                <a:cubicBezTo>
                  <a:pt x="2457907" y="1080212"/>
                  <a:pt x="2727351" y="2592019"/>
                  <a:pt x="2874874" y="2590800"/>
                </a:cubicBezTo>
                <a:cubicBezTo>
                  <a:pt x="3022397" y="2589581"/>
                  <a:pt x="3035808" y="1071676"/>
                  <a:pt x="3182112" y="1069238"/>
                </a:cubicBezTo>
                <a:cubicBezTo>
                  <a:pt x="3328416" y="1066800"/>
                  <a:pt x="3602736" y="2754173"/>
                  <a:pt x="3752698" y="2576170"/>
                </a:cubicBezTo>
                <a:cubicBezTo>
                  <a:pt x="3902660" y="2398167"/>
                  <a:pt x="3936797" y="2438"/>
                  <a:pt x="4081882" y="1219"/>
                </a:cubicBezTo>
                <a:cubicBezTo>
                  <a:pt x="4226967" y="0"/>
                  <a:pt x="4470807" y="2390851"/>
                  <a:pt x="4623207" y="2568854"/>
                </a:cubicBezTo>
                <a:cubicBezTo>
                  <a:pt x="4775607" y="2746857"/>
                  <a:pt x="4863389" y="1069238"/>
                  <a:pt x="4996282" y="1069238"/>
                </a:cubicBezTo>
                <a:cubicBezTo>
                  <a:pt x="5129175" y="1069238"/>
                  <a:pt x="5271822" y="2570073"/>
                  <a:pt x="5420564" y="2568854"/>
                </a:cubicBezTo>
                <a:cubicBezTo>
                  <a:pt x="5569306" y="2567635"/>
                  <a:pt x="5725363" y="1059485"/>
                  <a:pt x="5888736" y="1061923"/>
                </a:cubicBezTo>
                <a:cubicBezTo>
                  <a:pt x="6052109" y="1064361"/>
                  <a:pt x="6250838" y="2581047"/>
                  <a:pt x="6400800" y="2583485"/>
                </a:cubicBezTo>
                <a:cubicBezTo>
                  <a:pt x="6550762" y="2585923"/>
                  <a:pt x="6631229" y="1077773"/>
                  <a:pt x="6788506" y="1076554"/>
                </a:cubicBezTo>
                <a:cubicBezTo>
                  <a:pt x="6945783" y="1075335"/>
                  <a:pt x="7201815" y="2576170"/>
                  <a:pt x="7344461" y="2576170"/>
                </a:cubicBezTo>
                <a:cubicBezTo>
                  <a:pt x="7487107" y="2576170"/>
                  <a:pt x="7506614" y="1075335"/>
                  <a:pt x="7644384" y="1076554"/>
                </a:cubicBezTo>
                <a:cubicBezTo>
                  <a:pt x="7782154" y="1077773"/>
                  <a:pt x="8171079" y="2583485"/>
                  <a:pt x="8171079" y="2583485"/>
                </a:cubicBezTo>
                <a:lnTo>
                  <a:pt x="8171079" y="2583485"/>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618087" y="3938587"/>
            <a:ext cx="2775656" cy="665162"/>
          </a:xfrm>
          <a:custGeom>
            <a:avLst/>
            <a:gdLst>
              <a:gd name="connsiteX0" fmla="*/ 0 w 8171079"/>
              <a:gd name="connsiteY0" fmla="*/ 2561539 h 2754173"/>
              <a:gd name="connsiteX1" fmla="*/ 446228 w 8171079"/>
              <a:gd name="connsiteY1" fmla="*/ 1061923 h 2754173"/>
              <a:gd name="connsiteX2" fmla="*/ 1046074 w 8171079"/>
              <a:gd name="connsiteY2" fmla="*/ 2568854 h 2754173"/>
              <a:gd name="connsiteX3" fmla="*/ 1419149 w 8171079"/>
              <a:gd name="connsiteY3" fmla="*/ 1069238 h 2754173"/>
              <a:gd name="connsiteX4" fmla="*/ 1909268 w 8171079"/>
              <a:gd name="connsiteY4" fmla="*/ 2568854 h 2754173"/>
              <a:gd name="connsiteX5" fmla="*/ 2296973 w 8171079"/>
              <a:gd name="connsiteY5" fmla="*/ 1076554 h 2754173"/>
              <a:gd name="connsiteX6" fmla="*/ 2874874 w 8171079"/>
              <a:gd name="connsiteY6" fmla="*/ 2590800 h 2754173"/>
              <a:gd name="connsiteX7" fmla="*/ 3182112 w 8171079"/>
              <a:gd name="connsiteY7" fmla="*/ 1069238 h 2754173"/>
              <a:gd name="connsiteX8" fmla="*/ 3752698 w 8171079"/>
              <a:gd name="connsiteY8" fmla="*/ 2576170 h 2754173"/>
              <a:gd name="connsiteX9" fmla="*/ 4081882 w 8171079"/>
              <a:gd name="connsiteY9" fmla="*/ 1219 h 2754173"/>
              <a:gd name="connsiteX10" fmla="*/ 4623207 w 8171079"/>
              <a:gd name="connsiteY10" fmla="*/ 2568854 h 2754173"/>
              <a:gd name="connsiteX11" fmla="*/ 4996282 w 8171079"/>
              <a:gd name="connsiteY11" fmla="*/ 1069238 h 2754173"/>
              <a:gd name="connsiteX12" fmla="*/ 5420564 w 8171079"/>
              <a:gd name="connsiteY12" fmla="*/ 2568854 h 2754173"/>
              <a:gd name="connsiteX13" fmla="*/ 5888736 w 8171079"/>
              <a:gd name="connsiteY13" fmla="*/ 1061923 h 2754173"/>
              <a:gd name="connsiteX14" fmla="*/ 6400800 w 8171079"/>
              <a:gd name="connsiteY14" fmla="*/ 2583485 h 2754173"/>
              <a:gd name="connsiteX15" fmla="*/ 6788506 w 8171079"/>
              <a:gd name="connsiteY15" fmla="*/ 1076554 h 2754173"/>
              <a:gd name="connsiteX16" fmla="*/ 7344461 w 8171079"/>
              <a:gd name="connsiteY16" fmla="*/ 2576170 h 2754173"/>
              <a:gd name="connsiteX17" fmla="*/ 7644384 w 8171079"/>
              <a:gd name="connsiteY17" fmla="*/ 1076554 h 2754173"/>
              <a:gd name="connsiteX18" fmla="*/ 8171079 w 8171079"/>
              <a:gd name="connsiteY18" fmla="*/ 2583485 h 2754173"/>
              <a:gd name="connsiteX19" fmla="*/ 8171079 w 8171079"/>
              <a:gd name="connsiteY19" fmla="*/ 2583485 h 275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1079" h="2754173">
                <a:moveTo>
                  <a:pt x="0" y="2561539"/>
                </a:moveTo>
                <a:cubicBezTo>
                  <a:pt x="135941" y="1811121"/>
                  <a:pt x="271882" y="1060704"/>
                  <a:pt x="446228" y="1061923"/>
                </a:cubicBezTo>
                <a:cubicBezTo>
                  <a:pt x="620574" y="1063142"/>
                  <a:pt x="883921" y="2567635"/>
                  <a:pt x="1046074" y="2568854"/>
                </a:cubicBezTo>
                <a:cubicBezTo>
                  <a:pt x="1208227" y="2570073"/>
                  <a:pt x="1275283" y="1069238"/>
                  <a:pt x="1419149" y="1069238"/>
                </a:cubicBezTo>
                <a:cubicBezTo>
                  <a:pt x="1563015" y="1069238"/>
                  <a:pt x="1762964" y="2567635"/>
                  <a:pt x="1909268" y="2568854"/>
                </a:cubicBezTo>
                <a:cubicBezTo>
                  <a:pt x="2055572" y="2570073"/>
                  <a:pt x="2136039" y="1072896"/>
                  <a:pt x="2296973" y="1076554"/>
                </a:cubicBezTo>
                <a:cubicBezTo>
                  <a:pt x="2457907" y="1080212"/>
                  <a:pt x="2727351" y="2592019"/>
                  <a:pt x="2874874" y="2590800"/>
                </a:cubicBezTo>
                <a:cubicBezTo>
                  <a:pt x="3022397" y="2589581"/>
                  <a:pt x="3035808" y="1071676"/>
                  <a:pt x="3182112" y="1069238"/>
                </a:cubicBezTo>
                <a:cubicBezTo>
                  <a:pt x="3328416" y="1066800"/>
                  <a:pt x="3602736" y="2754173"/>
                  <a:pt x="3752698" y="2576170"/>
                </a:cubicBezTo>
                <a:cubicBezTo>
                  <a:pt x="3902660" y="2398167"/>
                  <a:pt x="3936797" y="2438"/>
                  <a:pt x="4081882" y="1219"/>
                </a:cubicBezTo>
                <a:cubicBezTo>
                  <a:pt x="4226967" y="0"/>
                  <a:pt x="4470807" y="2390851"/>
                  <a:pt x="4623207" y="2568854"/>
                </a:cubicBezTo>
                <a:cubicBezTo>
                  <a:pt x="4775607" y="2746857"/>
                  <a:pt x="4863389" y="1069238"/>
                  <a:pt x="4996282" y="1069238"/>
                </a:cubicBezTo>
                <a:cubicBezTo>
                  <a:pt x="5129175" y="1069238"/>
                  <a:pt x="5271822" y="2570073"/>
                  <a:pt x="5420564" y="2568854"/>
                </a:cubicBezTo>
                <a:cubicBezTo>
                  <a:pt x="5569306" y="2567635"/>
                  <a:pt x="5725363" y="1059485"/>
                  <a:pt x="5888736" y="1061923"/>
                </a:cubicBezTo>
                <a:cubicBezTo>
                  <a:pt x="6052109" y="1064361"/>
                  <a:pt x="6250838" y="2581047"/>
                  <a:pt x="6400800" y="2583485"/>
                </a:cubicBezTo>
                <a:cubicBezTo>
                  <a:pt x="6550762" y="2585923"/>
                  <a:pt x="6631229" y="1077773"/>
                  <a:pt x="6788506" y="1076554"/>
                </a:cubicBezTo>
                <a:cubicBezTo>
                  <a:pt x="6945783" y="1075335"/>
                  <a:pt x="7201815" y="2576170"/>
                  <a:pt x="7344461" y="2576170"/>
                </a:cubicBezTo>
                <a:cubicBezTo>
                  <a:pt x="7487107" y="2576170"/>
                  <a:pt x="7506614" y="1075335"/>
                  <a:pt x="7644384" y="1076554"/>
                </a:cubicBezTo>
                <a:cubicBezTo>
                  <a:pt x="7782154" y="1077773"/>
                  <a:pt x="8171079" y="2583485"/>
                  <a:pt x="8171079" y="2583485"/>
                </a:cubicBezTo>
                <a:lnTo>
                  <a:pt x="8171079" y="2583485"/>
                </a:lnTo>
              </a:path>
            </a:pathLst>
          </a:cu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Rectangle 38"/>
          <p:cNvSpPr>
            <a:spLocks noChangeArrowheads="1"/>
          </p:cNvSpPr>
          <p:nvPr/>
        </p:nvSpPr>
        <p:spPr bwMode="auto">
          <a:xfrm>
            <a:off x="39511" y="198438"/>
            <a:ext cx="9104489" cy="919162"/>
          </a:xfrm>
          <a:prstGeom prst="rect">
            <a:avLst/>
          </a:prstGeom>
          <a:noFill/>
          <a:ln w="9525">
            <a:noFill/>
            <a:miter lim="800000"/>
            <a:headEnd/>
            <a:tailEnd/>
          </a:ln>
          <a:effectLst/>
        </p:spPr>
        <p:txBody>
          <a:bodyPr anchor="ctr"/>
          <a:lstStyle/>
          <a:p>
            <a:pPr algn="ctr" eaLnBrk="1" hangingPunct="1"/>
            <a:r>
              <a:rPr lang="en-US" sz="4400" b="1" dirty="0" smtClean="0">
                <a:solidFill>
                  <a:schemeClr val="tx2"/>
                </a:solidFill>
                <a:latin typeface="+mj-lt"/>
              </a:rPr>
              <a:t>5 </a:t>
            </a:r>
            <a:r>
              <a:rPr lang="en-US" sz="4400" b="1" dirty="0">
                <a:solidFill>
                  <a:schemeClr val="tx2"/>
                </a:solidFill>
                <a:latin typeface="+mj-lt"/>
              </a:rPr>
              <a:t>year </a:t>
            </a:r>
            <a:r>
              <a:rPr lang="en-US" sz="4400" b="1" dirty="0" smtClean="0">
                <a:solidFill>
                  <a:schemeClr val="tx2"/>
                </a:solidFill>
                <a:latin typeface="+mj-lt"/>
              </a:rPr>
              <a:t>Dementia or MCI</a:t>
            </a:r>
            <a:endParaRPr lang="en-US" sz="4400" b="1" dirty="0">
              <a:solidFill>
                <a:schemeClr val="tx2"/>
              </a:solidFill>
              <a:latin typeface="+mj-lt"/>
            </a:endParaRPr>
          </a:p>
        </p:txBody>
      </p:sp>
      <p:sp>
        <p:nvSpPr>
          <p:cNvPr id="35" name="TextBox 34"/>
          <p:cNvSpPr txBox="1"/>
          <p:nvPr/>
        </p:nvSpPr>
        <p:spPr>
          <a:xfrm>
            <a:off x="1066800" y="6400800"/>
            <a:ext cx="4038600" cy="369332"/>
          </a:xfrm>
          <a:prstGeom prst="rect">
            <a:avLst/>
          </a:prstGeom>
          <a:noFill/>
        </p:spPr>
        <p:txBody>
          <a:bodyPr wrap="square" rtlCol="0">
            <a:spAutoFit/>
          </a:bodyPr>
          <a:lstStyle/>
          <a:p>
            <a:r>
              <a:rPr lang="en-US" dirty="0" err="1" smtClean="0"/>
              <a:t>Tranah</a:t>
            </a:r>
            <a:r>
              <a:rPr lang="en-US" dirty="0" smtClean="0"/>
              <a:t> et al. 2011, </a:t>
            </a:r>
            <a:r>
              <a:rPr lang="en-US" i="1" dirty="0" smtClean="0"/>
              <a:t>Annals of Neurology</a:t>
            </a:r>
            <a:endParaRPr lang="en-US" i="1" dirty="0"/>
          </a:p>
        </p:txBody>
      </p:sp>
    </p:spTree>
    <p:extLst>
      <p:ext uri="{BB962C8B-B14F-4D97-AF65-F5344CB8AC3E}">
        <p14:creationId xmlns:p14="http://schemas.microsoft.com/office/powerpoint/2010/main" val="927639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508000" y="0"/>
            <a:ext cx="8077200" cy="1143000"/>
          </a:xfrm>
        </p:spPr>
        <p:txBody>
          <a:bodyPr>
            <a:normAutofit fontScale="90000"/>
          </a:bodyPr>
          <a:lstStyle/>
          <a:p>
            <a:r>
              <a:rPr lang="en-US" dirty="0"/>
              <a:t/>
            </a:r>
            <a:br>
              <a:rPr lang="en-US" dirty="0"/>
            </a:br>
            <a:r>
              <a:rPr lang="en-US" dirty="0" smtClean="0"/>
              <a:t>SOF and </a:t>
            </a:r>
            <a:r>
              <a:rPr lang="en-US" dirty="0" err="1" smtClean="0"/>
              <a:t>MrOS</a:t>
            </a:r>
            <a:r>
              <a:rPr lang="en-US" dirty="0" smtClean="0"/>
              <a:t> Cohorts</a:t>
            </a:r>
            <a:endParaRPr lang="en-US" dirty="0"/>
          </a:p>
        </p:txBody>
      </p:sp>
      <p:sp>
        <p:nvSpPr>
          <p:cNvPr id="676867" name="Rectangle 3"/>
          <p:cNvSpPr>
            <a:spLocks noGrp="1" noChangeArrowheads="1"/>
          </p:cNvSpPr>
          <p:nvPr>
            <p:ph type="body" idx="1"/>
          </p:nvPr>
        </p:nvSpPr>
        <p:spPr>
          <a:xfrm>
            <a:off x="457200" y="1143000"/>
            <a:ext cx="8382000" cy="5486400"/>
          </a:xfrm>
        </p:spPr>
        <p:txBody>
          <a:bodyPr>
            <a:normAutofit fontScale="92500" lnSpcReduction="20000"/>
          </a:bodyPr>
          <a:lstStyle/>
          <a:p>
            <a:pPr marL="457200" lvl="1" indent="0" algn="just">
              <a:lnSpc>
                <a:spcPct val="90000"/>
              </a:lnSpc>
              <a:buNone/>
            </a:pPr>
            <a:endParaRPr lang="en-US" sz="2400" dirty="0">
              <a:solidFill>
                <a:srgbClr val="66FFFF"/>
              </a:solidFill>
            </a:endParaRPr>
          </a:p>
          <a:p>
            <a:pPr marL="228600" indent="-228600"/>
            <a:r>
              <a:rPr lang="en-US" sz="3600" dirty="0" smtClean="0"/>
              <a:t>Large observational multi-center cohorts of community-dwelling older women (SOF) and men (</a:t>
            </a:r>
            <a:r>
              <a:rPr lang="en-US" sz="3600" dirty="0" err="1" smtClean="0"/>
              <a:t>MrOS</a:t>
            </a:r>
            <a:r>
              <a:rPr lang="en-US" sz="3600" dirty="0" smtClean="0"/>
              <a:t>)</a:t>
            </a:r>
          </a:p>
          <a:p>
            <a:pPr marL="628650" lvl="1" indent="-228600">
              <a:lnSpc>
                <a:spcPct val="120000"/>
              </a:lnSpc>
            </a:pPr>
            <a:r>
              <a:rPr lang="en-US" dirty="0" smtClean="0"/>
              <a:t>original aims focused on risk factors for osteoporosis, falls and fractures</a:t>
            </a:r>
          </a:p>
          <a:p>
            <a:pPr marL="628650" lvl="1" indent="-228600">
              <a:lnSpc>
                <a:spcPct val="120000"/>
              </a:lnSpc>
            </a:pPr>
            <a:r>
              <a:rPr lang="en-US" dirty="0" smtClean="0"/>
              <a:t>ultimately, became studies of aging in general</a:t>
            </a:r>
          </a:p>
          <a:p>
            <a:pPr marL="628650" lvl="1" indent="-228600">
              <a:lnSpc>
                <a:spcPct val="120000"/>
              </a:lnSpc>
            </a:pPr>
            <a:r>
              <a:rPr lang="en-US" dirty="0" smtClean="0"/>
              <a:t>at the time (circa 2000) there were few sleep epidemiology studies</a:t>
            </a:r>
          </a:p>
          <a:p>
            <a:pPr marL="228600" indent="-228600">
              <a:lnSpc>
                <a:spcPct val="120000"/>
              </a:lnSpc>
            </a:pPr>
            <a:r>
              <a:rPr lang="en-US" dirty="0" smtClean="0"/>
              <a:t>Successful R01 applications to add </a:t>
            </a:r>
            <a:r>
              <a:rPr lang="en-US" dirty="0" smtClean="0"/>
              <a:t>comprehensive measures </a:t>
            </a:r>
            <a:r>
              <a:rPr lang="en-US" dirty="0" smtClean="0"/>
              <a:t>of sleep to SOF and </a:t>
            </a:r>
            <a:r>
              <a:rPr lang="en-US" dirty="0" err="1" smtClean="0"/>
              <a:t>MrOS</a:t>
            </a:r>
            <a:r>
              <a:rPr lang="en-US" dirty="0" smtClean="0"/>
              <a:t> (funded by NIA and NHLBI)</a:t>
            </a:r>
          </a:p>
          <a:p>
            <a:pPr marL="400050" lvl="1" indent="0">
              <a:lnSpc>
                <a:spcPct val="120000"/>
              </a:lnSpc>
              <a:buNone/>
            </a:pPr>
            <a:endParaRPr lang="en-US" sz="2400" i="1" dirty="0">
              <a:solidFill>
                <a:srgbClr val="66FFFF"/>
              </a:solidFill>
            </a:endParaRPr>
          </a:p>
        </p:txBody>
      </p:sp>
    </p:spTree>
    <p:extLst>
      <p:ext uri="{BB962C8B-B14F-4D97-AF65-F5344CB8AC3E}">
        <p14:creationId xmlns:p14="http://schemas.microsoft.com/office/powerpoint/2010/main" val="13057024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Line 2"/>
          <p:cNvSpPr>
            <a:spLocks noChangeShapeType="1"/>
          </p:cNvSpPr>
          <p:nvPr/>
        </p:nvSpPr>
        <p:spPr bwMode="auto">
          <a:xfrm>
            <a:off x="-23989" y="4783138"/>
            <a:ext cx="8064500" cy="0"/>
          </a:xfrm>
          <a:prstGeom prst="line">
            <a:avLst/>
          </a:prstGeom>
          <a:noFill/>
          <a:ln w="19050">
            <a:solidFill>
              <a:schemeClr val="tx1"/>
            </a:solidFill>
            <a:round/>
            <a:headEnd/>
            <a:tailEnd/>
          </a:ln>
          <a:effectLst/>
        </p:spPr>
        <p:txBody>
          <a:bodyPr/>
          <a:lstStyle/>
          <a:p>
            <a:endParaRPr lang="en-US"/>
          </a:p>
        </p:txBody>
      </p:sp>
      <p:grpSp>
        <p:nvGrpSpPr>
          <p:cNvPr id="2" name="Group 3"/>
          <p:cNvGrpSpPr>
            <a:grpSpLocks/>
          </p:cNvGrpSpPr>
          <p:nvPr/>
        </p:nvGrpSpPr>
        <p:grpSpPr bwMode="auto">
          <a:xfrm>
            <a:off x="39512" y="4756151"/>
            <a:ext cx="7775222" cy="87313"/>
            <a:chOff x="295" y="3217"/>
            <a:chExt cx="4898" cy="91"/>
          </a:xfrm>
        </p:grpSpPr>
        <p:sp>
          <p:nvSpPr>
            <p:cNvPr id="1171460" name="Line 4"/>
            <p:cNvSpPr>
              <a:spLocks noChangeShapeType="1"/>
            </p:cNvSpPr>
            <p:nvPr/>
          </p:nvSpPr>
          <p:spPr bwMode="auto">
            <a:xfrm>
              <a:off x="295" y="3217"/>
              <a:ext cx="0" cy="91"/>
            </a:xfrm>
            <a:prstGeom prst="line">
              <a:avLst/>
            </a:prstGeom>
            <a:noFill/>
            <a:ln w="19050">
              <a:solidFill>
                <a:schemeClr val="tx1"/>
              </a:solidFill>
              <a:round/>
              <a:headEnd/>
              <a:tailEnd/>
            </a:ln>
            <a:effectLst/>
          </p:spPr>
          <p:txBody>
            <a:bodyPr/>
            <a:lstStyle/>
            <a:p>
              <a:endParaRPr lang="en-US"/>
            </a:p>
          </p:txBody>
        </p:sp>
        <p:sp>
          <p:nvSpPr>
            <p:cNvPr id="1171461" name="Line 5"/>
            <p:cNvSpPr>
              <a:spLocks noChangeShapeType="1"/>
            </p:cNvSpPr>
            <p:nvPr/>
          </p:nvSpPr>
          <p:spPr bwMode="auto">
            <a:xfrm>
              <a:off x="567" y="3217"/>
              <a:ext cx="0" cy="91"/>
            </a:xfrm>
            <a:prstGeom prst="line">
              <a:avLst/>
            </a:prstGeom>
            <a:noFill/>
            <a:ln w="19050">
              <a:solidFill>
                <a:schemeClr val="tx1"/>
              </a:solidFill>
              <a:round/>
              <a:headEnd/>
              <a:tailEnd/>
            </a:ln>
            <a:effectLst/>
          </p:spPr>
          <p:txBody>
            <a:bodyPr/>
            <a:lstStyle/>
            <a:p>
              <a:endParaRPr lang="en-US"/>
            </a:p>
          </p:txBody>
        </p:sp>
        <p:sp>
          <p:nvSpPr>
            <p:cNvPr id="1171462" name="Line 6"/>
            <p:cNvSpPr>
              <a:spLocks noChangeShapeType="1"/>
            </p:cNvSpPr>
            <p:nvPr/>
          </p:nvSpPr>
          <p:spPr bwMode="auto">
            <a:xfrm>
              <a:off x="839" y="3217"/>
              <a:ext cx="0" cy="91"/>
            </a:xfrm>
            <a:prstGeom prst="line">
              <a:avLst/>
            </a:prstGeom>
            <a:noFill/>
            <a:ln w="19050">
              <a:solidFill>
                <a:schemeClr val="tx1"/>
              </a:solidFill>
              <a:round/>
              <a:headEnd/>
              <a:tailEnd/>
            </a:ln>
            <a:effectLst/>
          </p:spPr>
          <p:txBody>
            <a:bodyPr/>
            <a:lstStyle/>
            <a:p>
              <a:endParaRPr lang="en-US"/>
            </a:p>
          </p:txBody>
        </p:sp>
        <p:sp>
          <p:nvSpPr>
            <p:cNvPr id="1171463" name="Line 7"/>
            <p:cNvSpPr>
              <a:spLocks noChangeShapeType="1"/>
            </p:cNvSpPr>
            <p:nvPr/>
          </p:nvSpPr>
          <p:spPr bwMode="auto">
            <a:xfrm>
              <a:off x="1111" y="3217"/>
              <a:ext cx="0" cy="91"/>
            </a:xfrm>
            <a:prstGeom prst="line">
              <a:avLst/>
            </a:prstGeom>
            <a:noFill/>
            <a:ln w="19050">
              <a:solidFill>
                <a:schemeClr val="tx1"/>
              </a:solidFill>
              <a:round/>
              <a:headEnd/>
              <a:tailEnd/>
            </a:ln>
            <a:effectLst/>
          </p:spPr>
          <p:txBody>
            <a:bodyPr/>
            <a:lstStyle/>
            <a:p>
              <a:endParaRPr lang="en-US"/>
            </a:p>
          </p:txBody>
        </p:sp>
        <p:sp>
          <p:nvSpPr>
            <p:cNvPr id="1171464" name="Line 8"/>
            <p:cNvSpPr>
              <a:spLocks noChangeShapeType="1"/>
            </p:cNvSpPr>
            <p:nvPr/>
          </p:nvSpPr>
          <p:spPr bwMode="auto">
            <a:xfrm>
              <a:off x="1383" y="3217"/>
              <a:ext cx="0" cy="91"/>
            </a:xfrm>
            <a:prstGeom prst="line">
              <a:avLst/>
            </a:prstGeom>
            <a:noFill/>
            <a:ln w="19050">
              <a:solidFill>
                <a:schemeClr val="tx1"/>
              </a:solidFill>
              <a:round/>
              <a:headEnd/>
              <a:tailEnd/>
            </a:ln>
            <a:effectLst/>
          </p:spPr>
          <p:txBody>
            <a:bodyPr/>
            <a:lstStyle/>
            <a:p>
              <a:endParaRPr lang="en-US"/>
            </a:p>
          </p:txBody>
        </p:sp>
        <p:sp>
          <p:nvSpPr>
            <p:cNvPr id="1171465" name="Line 9"/>
            <p:cNvSpPr>
              <a:spLocks noChangeShapeType="1"/>
            </p:cNvSpPr>
            <p:nvPr/>
          </p:nvSpPr>
          <p:spPr bwMode="auto">
            <a:xfrm>
              <a:off x="1655" y="3217"/>
              <a:ext cx="0" cy="91"/>
            </a:xfrm>
            <a:prstGeom prst="line">
              <a:avLst/>
            </a:prstGeom>
            <a:noFill/>
            <a:ln w="19050">
              <a:solidFill>
                <a:schemeClr val="tx1"/>
              </a:solidFill>
              <a:round/>
              <a:headEnd/>
              <a:tailEnd/>
            </a:ln>
            <a:effectLst/>
          </p:spPr>
          <p:txBody>
            <a:bodyPr/>
            <a:lstStyle/>
            <a:p>
              <a:endParaRPr lang="en-US"/>
            </a:p>
          </p:txBody>
        </p:sp>
        <p:sp>
          <p:nvSpPr>
            <p:cNvPr id="1171466" name="Line 10"/>
            <p:cNvSpPr>
              <a:spLocks noChangeShapeType="1"/>
            </p:cNvSpPr>
            <p:nvPr/>
          </p:nvSpPr>
          <p:spPr bwMode="auto">
            <a:xfrm>
              <a:off x="1927" y="3217"/>
              <a:ext cx="0" cy="91"/>
            </a:xfrm>
            <a:prstGeom prst="line">
              <a:avLst/>
            </a:prstGeom>
            <a:noFill/>
            <a:ln w="19050">
              <a:solidFill>
                <a:schemeClr val="tx1"/>
              </a:solidFill>
              <a:round/>
              <a:headEnd/>
              <a:tailEnd/>
            </a:ln>
            <a:effectLst/>
          </p:spPr>
          <p:txBody>
            <a:bodyPr/>
            <a:lstStyle/>
            <a:p>
              <a:endParaRPr lang="en-US"/>
            </a:p>
          </p:txBody>
        </p:sp>
        <p:sp>
          <p:nvSpPr>
            <p:cNvPr id="1171467" name="Line 11"/>
            <p:cNvSpPr>
              <a:spLocks noChangeShapeType="1"/>
            </p:cNvSpPr>
            <p:nvPr/>
          </p:nvSpPr>
          <p:spPr bwMode="auto">
            <a:xfrm>
              <a:off x="2200" y="3217"/>
              <a:ext cx="0" cy="91"/>
            </a:xfrm>
            <a:prstGeom prst="line">
              <a:avLst/>
            </a:prstGeom>
            <a:noFill/>
            <a:ln w="19050">
              <a:solidFill>
                <a:schemeClr val="tx1"/>
              </a:solidFill>
              <a:round/>
              <a:headEnd/>
              <a:tailEnd/>
            </a:ln>
            <a:effectLst/>
          </p:spPr>
          <p:txBody>
            <a:bodyPr/>
            <a:lstStyle/>
            <a:p>
              <a:endParaRPr lang="en-US"/>
            </a:p>
          </p:txBody>
        </p:sp>
        <p:sp>
          <p:nvSpPr>
            <p:cNvPr id="1171468" name="Line 12"/>
            <p:cNvSpPr>
              <a:spLocks noChangeShapeType="1"/>
            </p:cNvSpPr>
            <p:nvPr/>
          </p:nvSpPr>
          <p:spPr bwMode="auto">
            <a:xfrm>
              <a:off x="2472" y="3217"/>
              <a:ext cx="0" cy="91"/>
            </a:xfrm>
            <a:prstGeom prst="line">
              <a:avLst/>
            </a:prstGeom>
            <a:noFill/>
            <a:ln w="19050">
              <a:solidFill>
                <a:schemeClr val="tx1"/>
              </a:solidFill>
              <a:round/>
              <a:headEnd/>
              <a:tailEnd/>
            </a:ln>
            <a:effectLst/>
          </p:spPr>
          <p:txBody>
            <a:bodyPr/>
            <a:lstStyle/>
            <a:p>
              <a:endParaRPr lang="en-US"/>
            </a:p>
          </p:txBody>
        </p:sp>
        <p:sp>
          <p:nvSpPr>
            <p:cNvPr id="1171469" name="Line 13"/>
            <p:cNvSpPr>
              <a:spLocks noChangeShapeType="1"/>
            </p:cNvSpPr>
            <p:nvPr/>
          </p:nvSpPr>
          <p:spPr bwMode="auto">
            <a:xfrm>
              <a:off x="2744" y="3217"/>
              <a:ext cx="0" cy="91"/>
            </a:xfrm>
            <a:prstGeom prst="line">
              <a:avLst/>
            </a:prstGeom>
            <a:noFill/>
            <a:ln w="19050">
              <a:solidFill>
                <a:schemeClr val="tx1"/>
              </a:solidFill>
              <a:round/>
              <a:headEnd/>
              <a:tailEnd/>
            </a:ln>
            <a:effectLst/>
          </p:spPr>
          <p:txBody>
            <a:bodyPr/>
            <a:lstStyle/>
            <a:p>
              <a:endParaRPr lang="en-US"/>
            </a:p>
          </p:txBody>
        </p:sp>
        <p:sp>
          <p:nvSpPr>
            <p:cNvPr id="1171470" name="Line 14"/>
            <p:cNvSpPr>
              <a:spLocks noChangeShapeType="1"/>
            </p:cNvSpPr>
            <p:nvPr/>
          </p:nvSpPr>
          <p:spPr bwMode="auto">
            <a:xfrm>
              <a:off x="3016" y="3217"/>
              <a:ext cx="0" cy="91"/>
            </a:xfrm>
            <a:prstGeom prst="line">
              <a:avLst/>
            </a:prstGeom>
            <a:noFill/>
            <a:ln w="19050">
              <a:solidFill>
                <a:schemeClr val="tx1"/>
              </a:solidFill>
              <a:round/>
              <a:headEnd/>
              <a:tailEnd/>
            </a:ln>
            <a:effectLst/>
          </p:spPr>
          <p:txBody>
            <a:bodyPr/>
            <a:lstStyle/>
            <a:p>
              <a:endParaRPr lang="en-US"/>
            </a:p>
          </p:txBody>
        </p:sp>
        <p:sp>
          <p:nvSpPr>
            <p:cNvPr id="1171471" name="Line 15"/>
            <p:cNvSpPr>
              <a:spLocks noChangeShapeType="1"/>
            </p:cNvSpPr>
            <p:nvPr/>
          </p:nvSpPr>
          <p:spPr bwMode="auto">
            <a:xfrm>
              <a:off x="3288" y="3217"/>
              <a:ext cx="0" cy="91"/>
            </a:xfrm>
            <a:prstGeom prst="line">
              <a:avLst/>
            </a:prstGeom>
            <a:noFill/>
            <a:ln w="19050">
              <a:solidFill>
                <a:schemeClr val="tx1"/>
              </a:solidFill>
              <a:round/>
              <a:headEnd/>
              <a:tailEnd/>
            </a:ln>
            <a:effectLst/>
          </p:spPr>
          <p:txBody>
            <a:bodyPr/>
            <a:lstStyle/>
            <a:p>
              <a:endParaRPr lang="en-US"/>
            </a:p>
          </p:txBody>
        </p:sp>
        <p:sp>
          <p:nvSpPr>
            <p:cNvPr id="1171472" name="Line 16"/>
            <p:cNvSpPr>
              <a:spLocks noChangeShapeType="1"/>
            </p:cNvSpPr>
            <p:nvPr/>
          </p:nvSpPr>
          <p:spPr bwMode="auto">
            <a:xfrm>
              <a:off x="3560" y="3217"/>
              <a:ext cx="0" cy="91"/>
            </a:xfrm>
            <a:prstGeom prst="line">
              <a:avLst/>
            </a:prstGeom>
            <a:noFill/>
            <a:ln w="19050">
              <a:solidFill>
                <a:schemeClr val="tx1"/>
              </a:solidFill>
              <a:round/>
              <a:headEnd/>
              <a:tailEnd/>
            </a:ln>
            <a:effectLst/>
          </p:spPr>
          <p:txBody>
            <a:bodyPr/>
            <a:lstStyle/>
            <a:p>
              <a:endParaRPr lang="en-US"/>
            </a:p>
          </p:txBody>
        </p:sp>
        <p:sp>
          <p:nvSpPr>
            <p:cNvPr id="1171473" name="Line 17"/>
            <p:cNvSpPr>
              <a:spLocks noChangeShapeType="1"/>
            </p:cNvSpPr>
            <p:nvPr/>
          </p:nvSpPr>
          <p:spPr bwMode="auto">
            <a:xfrm>
              <a:off x="3833" y="3217"/>
              <a:ext cx="0" cy="91"/>
            </a:xfrm>
            <a:prstGeom prst="line">
              <a:avLst/>
            </a:prstGeom>
            <a:noFill/>
            <a:ln w="19050">
              <a:solidFill>
                <a:schemeClr val="tx1"/>
              </a:solidFill>
              <a:round/>
              <a:headEnd/>
              <a:tailEnd/>
            </a:ln>
            <a:effectLst/>
          </p:spPr>
          <p:txBody>
            <a:bodyPr/>
            <a:lstStyle/>
            <a:p>
              <a:endParaRPr lang="en-US"/>
            </a:p>
          </p:txBody>
        </p:sp>
        <p:sp>
          <p:nvSpPr>
            <p:cNvPr id="1171474" name="Line 18"/>
            <p:cNvSpPr>
              <a:spLocks noChangeShapeType="1"/>
            </p:cNvSpPr>
            <p:nvPr/>
          </p:nvSpPr>
          <p:spPr bwMode="auto">
            <a:xfrm>
              <a:off x="4105" y="3217"/>
              <a:ext cx="0" cy="91"/>
            </a:xfrm>
            <a:prstGeom prst="line">
              <a:avLst/>
            </a:prstGeom>
            <a:noFill/>
            <a:ln w="19050">
              <a:solidFill>
                <a:schemeClr val="tx1"/>
              </a:solidFill>
              <a:round/>
              <a:headEnd/>
              <a:tailEnd/>
            </a:ln>
            <a:effectLst/>
          </p:spPr>
          <p:txBody>
            <a:bodyPr/>
            <a:lstStyle/>
            <a:p>
              <a:endParaRPr lang="en-US"/>
            </a:p>
          </p:txBody>
        </p:sp>
        <p:sp>
          <p:nvSpPr>
            <p:cNvPr id="1171475" name="Line 19"/>
            <p:cNvSpPr>
              <a:spLocks noChangeShapeType="1"/>
            </p:cNvSpPr>
            <p:nvPr/>
          </p:nvSpPr>
          <p:spPr bwMode="auto">
            <a:xfrm>
              <a:off x="4377" y="3217"/>
              <a:ext cx="0" cy="91"/>
            </a:xfrm>
            <a:prstGeom prst="line">
              <a:avLst/>
            </a:prstGeom>
            <a:noFill/>
            <a:ln w="19050">
              <a:solidFill>
                <a:schemeClr val="tx1"/>
              </a:solidFill>
              <a:round/>
              <a:headEnd/>
              <a:tailEnd/>
            </a:ln>
            <a:effectLst/>
          </p:spPr>
          <p:txBody>
            <a:bodyPr/>
            <a:lstStyle/>
            <a:p>
              <a:endParaRPr lang="en-US"/>
            </a:p>
          </p:txBody>
        </p:sp>
        <p:sp>
          <p:nvSpPr>
            <p:cNvPr id="1171476" name="Line 20"/>
            <p:cNvSpPr>
              <a:spLocks noChangeShapeType="1"/>
            </p:cNvSpPr>
            <p:nvPr/>
          </p:nvSpPr>
          <p:spPr bwMode="auto">
            <a:xfrm>
              <a:off x="4649" y="3217"/>
              <a:ext cx="0" cy="91"/>
            </a:xfrm>
            <a:prstGeom prst="line">
              <a:avLst/>
            </a:prstGeom>
            <a:noFill/>
            <a:ln w="19050">
              <a:solidFill>
                <a:schemeClr val="tx1"/>
              </a:solidFill>
              <a:round/>
              <a:headEnd/>
              <a:tailEnd/>
            </a:ln>
            <a:effectLst/>
          </p:spPr>
          <p:txBody>
            <a:bodyPr/>
            <a:lstStyle/>
            <a:p>
              <a:endParaRPr lang="en-US"/>
            </a:p>
          </p:txBody>
        </p:sp>
        <p:sp>
          <p:nvSpPr>
            <p:cNvPr id="1171477" name="Line 21"/>
            <p:cNvSpPr>
              <a:spLocks noChangeShapeType="1"/>
            </p:cNvSpPr>
            <p:nvPr/>
          </p:nvSpPr>
          <p:spPr bwMode="auto">
            <a:xfrm>
              <a:off x="4921" y="3217"/>
              <a:ext cx="0" cy="91"/>
            </a:xfrm>
            <a:prstGeom prst="line">
              <a:avLst/>
            </a:prstGeom>
            <a:noFill/>
            <a:ln w="19050">
              <a:solidFill>
                <a:schemeClr val="tx1"/>
              </a:solidFill>
              <a:round/>
              <a:headEnd/>
              <a:tailEnd/>
            </a:ln>
            <a:effectLst/>
          </p:spPr>
          <p:txBody>
            <a:bodyPr/>
            <a:lstStyle/>
            <a:p>
              <a:endParaRPr lang="en-US"/>
            </a:p>
          </p:txBody>
        </p:sp>
        <p:sp>
          <p:nvSpPr>
            <p:cNvPr id="1171478" name="Line 22"/>
            <p:cNvSpPr>
              <a:spLocks noChangeShapeType="1"/>
            </p:cNvSpPr>
            <p:nvPr/>
          </p:nvSpPr>
          <p:spPr bwMode="auto">
            <a:xfrm>
              <a:off x="5193" y="3217"/>
              <a:ext cx="0" cy="91"/>
            </a:xfrm>
            <a:prstGeom prst="line">
              <a:avLst/>
            </a:prstGeom>
            <a:noFill/>
            <a:ln w="19050">
              <a:solidFill>
                <a:schemeClr val="tx1"/>
              </a:solidFill>
              <a:round/>
              <a:headEnd/>
              <a:tailEnd/>
            </a:ln>
            <a:effectLst/>
          </p:spPr>
          <p:txBody>
            <a:bodyPr/>
            <a:lstStyle/>
            <a:p>
              <a:endParaRPr lang="en-US"/>
            </a:p>
          </p:txBody>
        </p:sp>
      </p:grpSp>
      <p:sp>
        <p:nvSpPr>
          <p:cNvPr id="1171479" name="Rectangle 23"/>
          <p:cNvSpPr>
            <a:spLocks noChangeArrowheads="1"/>
          </p:cNvSpPr>
          <p:nvPr/>
        </p:nvSpPr>
        <p:spPr bwMode="auto">
          <a:xfrm>
            <a:off x="42334" y="4156075"/>
            <a:ext cx="3434644" cy="381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1171480" name="Rectangle 24"/>
          <p:cNvSpPr>
            <a:spLocks noChangeArrowheads="1"/>
          </p:cNvSpPr>
          <p:nvPr/>
        </p:nvSpPr>
        <p:spPr bwMode="auto">
          <a:xfrm>
            <a:off x="414867" y="3076575"/>
            <a:ext cx="3609622" cy="381000"/>
          </a:xfrm>
          <a:prstGeom prst="rect">
            <a:avLst/>
          </a:prstGeom>
          <a:solidFill>
            <a:srgbClr val="FF6600"/>
          </a:solidFill>
          <a:ln w="9525">
            <a:solidFill>
              <a:schemeClr val="tx1"/>
            </a:solidFill>
            <a:miter lim="800000"/>
            <a:headEnd/>
            <a:tailEnd/>
          </a:ln>
          <a:effectLst/>
        </p:spPr>
        <p:txBody>
          <a:bodyPr wrap="none" anchor="ctr"/>
          <a:lstStyle/>
          <a:p>
            <a:endParaRPr lang="en-US"/>
          </a:p>
        </p:txBody>
      </p:sp>
      <p:sp>
        <p:nvSpPr>
          <p:cNvPr id="1171481" name="Rectangle 25"/>
          <p:cNvSpPr>
            <a:spLocks noChangeArrowheads="1"/>
          </p:cNvSpPr>
          <p:nvPr/>
        </p:nvSpPr>
        <p:spPr bwMode="auto">
          <a:xfrm>
            <a:off x="1092201" y="2057400"/>
            <a:ext cx="3457222" cy="342900"/>
          </a:xfrm>
          <a:prstGeom prst="rect">
            <a:avLst/>
          </a:prstGeom>
          <a:solidFill>
            <a:srgbClr val="4D4D4D"/>
          </a:solidFill>
          <a:ln w="9525">
            <a:solidFill>
              <a:schemeClr val="tx1"/>
            </a:solidFill>
            <a:miter lim="800000"/>
            <a:headEnd/>
            <a:tailEnd/>
          </a:ln>
          <a:effectLst/>
        </p:spPr>
        <p:txBody>
          <a:bodyPr wrap="none" anchor="ctr"/>
          <a:lstStyle/>
          <a:p>
            <a:endParaRPr lang="en-US"/>
          </a:p>
        </p:txBody>
      </p:sp>
      <p:sp>
        <p:nvSpPr>
          <p:cNvPr id="1171482" name="Text Box 26"/>
          <p:cNvSpPr txBox="1">
            <a:spLocks noChangeArrowheads="1"/>
          </p:cNvSpPr>
          <p:nvPr/>
        </p:nvSpPr>
        <p:spPr bwMode="auto">
          <a:xfrm>
            <a:off x="0" y="3803651"/>
            <a:ext cx="1151467" cy="339725"/>
          </a:xfrm>
          <a:prstGeom prst="rect">
            <a:avLst/>
          </a:prstGeom>
          <a:noFill/>
          <a:ln w="9525">
            <a:noFill/>
            <a:miter lim="800000"/>
            <a:headEnd/>
            <a:tailEnd/>
          </a:ln>
          <a:effectLst/>
        </p:spPr>
        <p:txBody>
          <a:bodyPr>
            <a:spAutoFit/>
          </a:bodyPr>
          <a:lstStyle/>
          <a:p>
            <a:pPr eaLnBrk="1" hangingPunct="1">
              <a:lnSpc>
                <a:spcPct val="90000"/>
              </a:lnSpc>
            </a:pPr>
            <a:r>
              <a:rPr lang="en-GB" b="1">
                <a:solidFill>
                  <a:schemeClr val="tx2"/>
                </a:solidFill>
                <a:latin typeface="Arial" pitchFamily="34" charset="0"/>
              </a:rPr>
              <a:t>Early</a:t>
            </a:r>
            <a:endParaRPr lang="en-US" b="1">
              <a:solidFill>
                <a:schemeClr val="tx2"/>
              </a:solidFill>
              <a:latin typeface="Arial" pitchFamily="34" charset="0"/>
            </a:endParaRPr>
          </a:p>
        </p:txBody>
      </p:sp>
      <p:sp>
        <p:nvSpPr>
          <p:cNvPr id="1171483" name="Text Box 27"/>
          <p:cNvSpPr txBox="1">
            <a:spLocks noChangeArrowheads="1"/>
          </p:cNvSpPr>
          <p:nvPr/>
        </p:nvSpPr>
        <p:spPr bwMode="auto">
          <a:xfrm>
            <a:off x="436034" y="2736851"/>
            <a:ext cx="1240366" cy="341632"/>
          </a:xfrm>
          <a:prstGeom prst="rect">
            <a:avLst/>
          </a:prstGeom>
          <a:noFill/>
          <a:ln w="9525">
            <a:noFill/>
            <a:miter lim="800000"/>
            <a:headEnd/>
            <a:tailEnd/>
          </a:ln>
          <a:effectLst/>
        </p:spPr>
        <p:txBody>
          <a:bodyPr wrap="square">
            <a:spAutoFit/>
          </a:bodyPr>
          <a:lstStyle/>
          <a:p>
            <a:pPr eaLnBrk="1" hangingPunct="1">
              <a:lnSpc>
                <a:spcPct val="90000"/>
              </a:lnSpc>
            </a:pPr>
            <a:r>
              <a:rPr lang="en-GB" b="1" dirty="0">
                <a:solidFill>
                  <a:schemeClr val="tx2"/>
                </a:solidFill>
                <a:latin typeface="Arial" pitchFamily="34" charset="0"/>
              </a:rPr>
              <a:t>Standard</a:t>
            </a:r>
            <a:endParaRPr lang="en-US" b="1" dirty="0">
              <a:solidFill>
                <a:schemeClr val="tx2"/>
              </a:solidFill>
              <a:latin typeface="Arial" pitchFamily="34" charset="0"/>
            </a:endParaRPr>
          </a:p>
        </p:txBody>
      </p:sp>
      <p:sp>
        <p:nvSpPr>
          <p:cNvPr id="1171484" name="Text Box 28"/>
          <p:cNvSpPr txBox="1">
            <a:spLocks noChangeArrowheads="1"/>
          </p:cNvSpPr>
          <p:nvPr/>
        </p:nvSpPr>
        <p:spPr bwMode="auto">
          <a:xfrm>
            <a:off x="1113367" y="1746251"/>
            <a:ext cx="1042811" cy="339725"/>
          </a:xfrm>
          <a:prstGeom prst="rect">
            <a:avLst/>
          </a:prstGeom>
          <a:noFill/>
          <a:ln w="9525">
            <a:noFill/>
            <a:miter lim="800000"/>
            <a:headEnd/>
            <a:tailEnd/>
          </a:ln>
          <a:effectLst/>
        </p:spPr>
        <p:txBody>
          <a:bodyPr>
            <a:spAutoFit/>
          </a:bodyPr>
          <a:lstStyle/>
          <a:p>
            <a:pPr eaLnBrk="1" hangingPunct="1">
              <a:lnSpc>
                <a:spcPct val="90000"/>
              </a:lnSpc>
            </a:pPr>
            <a:r>
              <a:rPr lang="en-GB" b="1">
                <a:solidFill>
                  <a:schemeClr val="tx2"/>
                </a:solidFill>
                <a:latin typeface="Arial" pitchFamily="34" charset="0"/>
              </a:rPr>
              <a:t>Late</a:t>
            </a:r>
            <a:endParaRPr lang="en-US" b="1">
              <a:solidFill>
                <a:schemeClr val="tx2"/>
              </a:solidFill>
              <a:latin typeface="Arial" pitchFamily="34" charset="0"/>
            </a:endParaRPr>
          </a:p>
        </p:txBody>
      </p:sp>
      <p:sp>
        <p:nvSpPr>
          <p:cNvPr id="1171486" name="Rectangle 30"/>
          <p:cNvSpPr>
            <a:spLocks noChangeArrowheads="1"/>
          </p:cNvSpPr>
          <p:nvPr/>
        </p:nvSpPr>
        <p:spPr bwMode="auto">
          <a:xfrm>
            <a:off x="4495800" y="914400"/>
            <a:ext cx="5096933" cy="4524315"/>
          </a:xfrm>
          <a:prstGeom prst="rect">
            <a:avLst/>
          </a:prstGeom>
          <a:noFill/>
          <a:ln w="9525">
            <a:noFill/>
            <a:miter lim="800000"/>
            <a:headEnd/>
            <a:tailEnd/>
          </a:ln>
          <a:effectLst/>
        </p:spPr>
        <p:txBody>
          <a:bodyPr>
            <a:spAutoFit/>
          </a:bodyPr>
          <a:lstStyle/>
          <a:p>
            <a:pPr>
              <a:tabLst>
                <a:tab pos="2293938" algn="l"/>
              </a:tabLst>
            </a:pPr>
            <a:endParaRPr lang="pt-BR" sz="2400" b="1" dirty="0">
              <a:latin typeface="Arial" pitchFamily="34" charset="0"/>
            </a:endParaRPr>
          </a:p>
          <a:p>
            <a:pPr>
              <a:tabLst>
                <a:tab pos="2293938" algn="l"/>
              </a:tabLst>
            </a:pPr>
            <a:r>
              <a:rPr lang="pt-BR" sz="2400" b="1" dirty="0">
                <a:latin typeface="+mj-lt"/>
              </a:rPr>
              <a:t>MCI (n=243) </a:t>
            </a:r>
            <a:r>
              <a:rPr lang="pt-BR" sz="2400" b="1" dirty="0" smtClean="0">
                <a:latin typeface="Arial" pitchFamily="34" charset="0"/>
              </a:rPr>
              <a:t>	</a:t>
            </a:r>
            <a:r>
              <a:rPr lang="pt-BR" sz="2400" b="1" dirty="0" smtClean="0">
                <a:latin typeface="+mj-lt"/>
              </a:rPr>
              <a:t>Dementia </a:t>
            </a:r>
            <a:r>
              <a:rPr lang="pt-BR" sz="2400" b="1" dirty="0">
                <a:latin typeface="+mj-lt"/>
              </a:rPr>
              <a:t>(n=147)	</a:t>
            </a:r>
          </a:p>
          <a:p>
            <a:pPr>
              <a:tabLst>
                <a:tab pos="2293938" algn="l"/>
              </a:tabLst>
            </a:pPr>
            <a:endParaRPr lang="pt-BR" sz="2400" b="1" dirty="0">
              <a:latin typeface="Arial" pitchFamily="34" charset="0"/>
            </a:endParaRPr>
          </a:p>
          <a:p>
            <a:pPr>
              <a:tabLst>
                <a:tab pos="2293938" algn="l"/>
              </a:tabLst>
            </a:pPr>
            <a:r>
              <a:rPr lang="pt-BR" sz="2400" b="1" dirty="0">
                <a:latin typeface="+mj-lt"/>
              </a:rPr>
              <a:t>1.7 (1.1 - 2.7) 	2.0 (1.1 - 3.5)</a:t>
            </a:r>
            <a:endParaRPr lang="en-US" sz="2400" b="1" dirty="0">
              <a:latin typeface="+mj-lt"/>
            </a:endParaRPr>
          </a:p>
          <a:p>
            <a:pPr>
              <a:tabLst>
                <a:tab pos="2293938" algn="l"/>
              </a:tabLst>
            </a:pPr>
            <a:endParaRPr lang="pt-BR" sz="2400" b="1" dirty="0">
              <a:latin typeface="Arial" pitchFamily="34" charset="0"/>
            </a:endParaRPr>
          </a:p>
          <a:p>
            <a:pPr>
              <a:tabLst>
                <a:tab pos="2293938" algn="l"/>
              </a:tabLst>
            </a:pPr>
            <a:endParaRPr lang="pt-BR" sz="2400" b="1" dirty="0">
              <a:latin typeface="Arial" pitchFamily="34" charset="0"/>
            </a:endParaRPr>
          </a:p>
          <a:p>
            <a:pPr>
              <a:tabLst>
                <a:tab pos="2293938" algn="l"/>
              </a:tabLst>
            </a:pPr>
            <a:r>
              <a:rPr lang="pt-BR" sz="2400" b="1" dirty="0">
                <a:latin typeface="Arial" pitchFamily="34" charset="0"/>
              </a:rPr>
              <a:t>1.0	 1.0</a:t>
            </a:r>
          </a:p>
          <a:p>
            <a:pPr>
              <a:tabLst>
                <a:tab pos="2293938" algn="l"/>
              </a:tabLst>
            </a:pPr>
            <a:endParaRPr lang="pt-BR" sz="2400" b="1" dirty="0">
              <a:latin typeface="Arial" pitchFamily="34" charset="0"/>
            </a:endParaRPr>
          </a:p>
          <a:p>
            <a:pPr>
              <a:tabLst>
                <a:tab pos="2293938" algn="l"/>
              </a:tabLst>
            </a:pPr>
            <a:endParaRPr lang="pt-BR" sz="2400" b="1" dirty="0">
              <a:latin typeface="Arial" pitchFamily="34" charset="0"/>
            </a:endParaRPr>
          </a:p>
          <a:p>
            <a:pPr>
              <a:tabLst>
                <a:tab pos="2293938" algn="l"/>
              </a:tabLst>
            </a:pPr>
            <a:r>
              <a:rPr lang="pt-BR" sz="2400" b="1" dirty="0">
                <a:latin typeface="+mj-lt"/>
              </a:rPr>
              <a:t>1.3 (0.82 - 2.0)	0.98 (0.53 - 1.8)</a:t>
            </a:r>
          </a:p>
          <a:p>
            <a:pPr>
              <a:tabLst>
                <a:tab pos="2293938" algn="l"/>
              </a:tabLst>
            </a:pPr>
            <a:endParaRPr lang="pt-BR" sz="2400" b="1" dirty="0">
              <a:latin typeface="Arial" pitchFamily="34" charset="0"/>
            </a:endParaRPr>
          </a:p>
          <a:p>
            <a:pPr>
              <a:tabLst>
                <a:tab pos="2293938" algn="l"/>
              </a:tabLst>
            </a:pPr>
            <a:r>
              <a:rPr lang="pt-BR" sz="2400" b="1" dirty="0">
                <a:latin typeface="Arial" pitchFamily="34" charset="0"/>
              </a:rPr>
              <a:t>			</a:t>
            </a:r>
            <a:endParaRPr lang="en-US" sz="2400" b="1" dirty="0">
              <a:latin typeface="Arial" pitchFamily="34" charset="0"/>
            </a:endParaRPr>
          </a:p>
        </p:txBody>
      </p:sp>
      <p:sp>
        <p:nvSpPr>
          <p:cNvPr id="1171494" name="Rectangle 38"/>
          <p:cNvSpPr>
            <a:spLocks noChangeArrowheads="1"/>
          </p:cNvSpPr>
          <p:nvPr/>
        </p:nvSpPr>
        <p:spPr bwMode="auto">
          <a:xfrm>
            <a:off x="-14111" y="5602289"/>
            <a:ext cx="9101667" cy="915987"/>
          </a:xfrm>
          <a:prstGeom prst="rect">
            <a:avLst/>
          </a:prstGeom>
          <a:noFill/>
          <a:ln w="9525">
            <a:noFill/>
            <a:miter lim="800000"/>
            <a:headEnd/>
            <a:tailEnd/>
          </a:ln>
          <a:effectLst/>
        </p:spPr>
        <p:txBody>
          <a:bodyPr>
            <a:spAutoFit/>
          </a:bodyPr>
          <a:lstStyle/>
          <a:p>
            <a:pPr eaLnBrk="1" hangingPunct="1"/>
            <a:r>
              <a:rPr lang="en-US" dirty="0">
                <a:latin typeface="+mj-lt"/>
              </a:rPr>
              <a:t>Adjusted for age, clinic site, race, BMI, cognitive function, walking for exercise, IADL impairments, depression, current use of benzodiazepines or antidepressants, alcohol use, smoking status, total sleep time, self-reported health status, and </a:t>
            </a:r>
            <a:r>
              <a:rPr lang="en-US" dirty="0" err="1">
                <a:latin typeface="+mj-lt"/>
              </a:rPr>
              <a:t>comorbidities</a:t>
            </a:r>
            <a:r>
              <a:rPr lang="en-US" dirty="0">
                <a:latin typeface="+mj-lt"/>
              </a:rPr>
              <a:t>.</a:t>
            </a:r>
          </a:p>
        </p:txBody>
      </p:sp>
      <p:sp>
        <p:nvSpPr>
          <p:cNvPr id="1171497" name="Line 41"/>
          <p:cNvSpPr>
            <a:spLocks noChangeShapeType="1"/>
          </p:cNvSpPr>
          <p:nvPr/>
        </p:nvSpPr>
        <p:spPr bwMode="auto">
          <a:xfrm>
            <a:off x="1981200" y="4786313"/>
            <a:ext cx="0" cy="457200"/>
          </a:xfrm>
          <a:prstGeom prst="line">
            <a:avLst/>
          </a:prstGeom>
          <a:noFill/>
          <a:ln w="57150">
            <a:solidFill>
              <a:schemeClr val="tx1"/>
            </a:solidFill>
            <a:round/>
            <a:headEnd/>
            <a:tailEnd/>
          </a:ln>
          <a:effectLst/>
        </p:spPr>
        <p:txBody>
          <a:bodyPr/>
          <a:lstStyle/>
          <a:p>
            <a:endParaRPr lang="en-US"/>
          </a:p>
        </p:txBody>
      </p:sp>
      <p:sp>
        <p:nvSpPr>
          <p:cNvPr id="1171498" name="Rectangle 42"/>
          <p:cNvSpPr>
            <a:spLocks noChangeArrowheads="1"/>
          </p:cNvSpPr>
          <p:nvPr/>
        </p:nvSpPr>
        <p:spPr bwMode="auto">
          <a:xfrm>
            <a:off x="2057400" y="5029200"/>
            <a:ext cx="992579" cy="369332"/>
          </a:xfrm>
          <a:prstGeom prst="rect">
            <a:avLst/>
          </a:prstGeom>
          <a:noFill/>
          <a:ln w="9525">
            <a:noFill/>
            <a:miter lim="800000"/>
            <a:headEnd/>
            <a:tailEnd/>
          </a:ln>
          <a:effectLst/>
        </p:spPr>
        <p:txBody>
          <a:bodyPr wrap="square">
            <a:spAutoFit/>
          </a:bodyPr>
          <a:lstStyle/>
          <a:p>
            <a:r>
              <a:rPr lang="en-US" b="1" dirty="0">
                <a:latin typeface="Arial" pitchFamily="34" charset="0"/>
              </a:rPr>
              <a:t>3:50PM</a:t>
            </a:r>
          </a:p>
        </p:txBody>
      </p:sp>
      <p:sp>
        <p:nvSpPr>
          <p:cNvPr id="1171499" name="Line 43"/>
          <p:cNvSpPr>
            <a:spLocks noChangeShapeType="1"/>
          </p:cNvSpPr>
          <p:nvPr/>
        </p:nvSpPr>
        <p:spPr bwMode="auto">
          <a:xfrm>
            <a:off x="1126067" y="4787900"/>
            <a:ext cx="0" cy="457200"/>
          </a:xfrm>
          <a:prstGeom prst="line">
            <a:avLst/>
          </a:prstGeom>
          <a:noFill/>
          <a:ln w="57150">
            <a:solidFill>
              <a:schemeClr val="tx1"/>
            </a:solidFill>
            <a:round/>
            <a:headEnd/>
            <a:tailEnd/>
          </a:ln>
          <a:effectLst/>
        </p:spPr>
        <p:txBody>
          <a:bodyPr/>
          <a:lstStyle/>
          <a:p>
            <a:endParaRPr lang="en-US"/>
          </a:p>
        </p:txBody>
      </p:sp>
      <p:sp>
        <p:nvSpPr>
          <p:cNvPr id="1171500" name="Text Box 44"/>
          <p:cNvSpPr txBox="1">
            <a:spLocks noChangeArrowheads="1"/>
          </p:cNvSpPr>
          <p:nvPr/>
        </p:nvSpPr>
        <p:spPr bwMode="auto">
          <a:xfrm>
            <a:off x="152400" y="5029200"/>
            <a:ext cx="992579" cy="369332"/>
          </a:xfrm>
          <a:prstGeom prst="rect">
            <a:avLst/>
          </a:prstGeom>
          <a:noFill/>
          <a:ln w="9525">
            <a:noFill/>
            <a:miter lim="800000"/>
            <a:headEnd/>
            <a:tailEnd/>
          </a:ln>
          <a:effectLst/>
        </p:spPr>
        <p:txBody>
          <a:bodyPr wrap="none">
            <a:spAutoFit/>
          </a:bodyPr>
          <a:lstStyle/>
          <a:p>
            <a:r>
              <a:rPr lang="en-US" b="1" dirty="0">
                <a:latin typeface="Arial" pitchFamily="34" charset="0"/>
              </a:rPr>
              <a:t>1:30PM</a:t>
            </a:r>
          </a:p>
        </p:txBody>
      </p:sp>
      <p:sp>
        <p:nvSpPr>
          <p:cNvPr id="1171501" name="Line 45"/>
          <p:cNvSpPr>
            <a:spLocks noChangeShapeType="1"/>
          </p:cNvSpPr>
          <p:nvPr/>
        </p:nvSpPr>
        <p:spPr bwMode="auto">
          <a:xfrm flipH="1">
            <a:off x="179212" y="5030788"/>
            <a:ext cx="912988" cy="6350"/>
          </a:xfrm>
          <a:prstGeom prst="line">
            <a:avLst/>
          </a:prstGeom>
          <a:noFill/>
          <a:ln w="57150">
            <a:solidFill>
              <a:srgbClr val="0099CC"/>
            </a:solidFill>
            <a:round/>
            <a:headEnd/>
            <a:tailEnd type="triangle" w="med" len="med"/>
          </a:ln>
          <a:effectLst/>
        </p:spPr>
        <p:txBody>
          <a:bodyPr/>
          <a:lstStyle/>
          <a:p>
            <a:endParaRPr lang="en-US"/>
          </a:p>
        </p:txBody>
      </p:sp>
      <p:sp>
        <p:nvSpPr>
          <p:cNvPr id="1171502" name="Line 46"/>
          <p:cNvSpPr>
            <a:spLocks noChangeShapeType="1"/>
          </p:cNvSpPr>
          <p:nvPr/>
        </p:nvSpPr>
        <p:spPr bwMode="auto">
          <a:xfrm flipH="1">
            <a:off x="2006601" y="5014913"/>
            <a:ext cx="912989" cy="6350"/>
          </a:xfrm>
          <a:prstGeom prst="line">
            <a:avLst/>
          </a:prstGeom>
          <a:noFill/>
          <a:ln w="57150">
            <a:solidFill>
              <a:srgbClr val="0099CC"/>
            </a:solidFill>
            <a:round/>
            <a:headEnd type="triangle" w="med" len="med"/>
            <a:tailEnd/>
          </a:ln>
          <a:effectLst/>
        </p:spPr>
        <p:txBody>
          <a:bodyPr/>
          <a:lstStyle/>
          <a:p>
            <a:endParaRPr lang="en-US"/>
          </a:p>
        </p:txBody>
      </p:sp>
      <p:sp>
        <p:nvSpPr>
          <p:cNvPr id="1171503" name="Rectangle 47"/>
          <p:cNvSpPr>
            <a:spLocks noChangeArrowheads="1"/>
          </p:cNvSpPr>
          <p:nvPr/>
        </p:nvSpPr>
        <p:spPr bwMode="auto">
          <a:xfrm>
            <a:off x="787400" y="198438"/>
            <a:ext cx="7540978" cy="919162"/>
          </a:xfrm>
          <a:prstGeom prst="rect">
            <a:avLst/>
          </a:prstGeom>
          <a:noFill/>
          <a:ln w="9525">
            <a:noFill/>
            <a:miter lim="800000"/>
            <a:headEnd/>
            <a:tailEnd/>
          </a:ln>
          <a:effectLst/>
        </p:spPr>
        <p:txBody>
          <a:bodyPr anchor="ctr"/>
          <a:lstStyle/>
          <a:p>
            <a:pPr eaLnBrk="1" hangingPunct="1"/>
            <a:r>
              <a:rPr lang="en-US" sz="3200" b="1" dirty="0" err="1">
                <a:latin typeface="+mj-lt"/>
              </a:rPr>
              <a:t>Acrophase</a:t>
            </a:r>
            <a:r>
              <a:rPr lang="en-US" sz="3200" b="1" dirty="0">
                <a:latin typeface="+mj-lt"/>
              </a:rPr>
              <a:t> – 5 year Cognitive Impairment</a:t>
            </a:r>
          </a:p>
        </p:txBody>
      </p:sp>
      <p:sp>
        <p:nvSpPr>
          <p:cNvPr id="39" name="TextBox 38"/>
          <p:cNvSpPr txBox="1"/>
          <p:nvPr/>
        </p:nvSpPr>
        <p:spPr>
          <a:xfrm>
            <a:off x="304800" y="6477000"/>
            <a:ext cx="4038600" cy="369332"/>
          </a:xfrm>
          <a:prstGeom prst="rect">
            <a:avLst/>
          </a:prstGeom>
          <a:noFill/>
        </p:spPr>
        <p:txBody>
          <a:bodyPr wrap="square" rtlCol="0">
            <a:spAutoFit/>
          </a:bodyPr>
          <a:lstStyle/>
          <a:p>
            <a:r>
              <a:rPr lang="en-US" dirty="0" err="1" smtClean="0"/>
              <a:t>Tranah</a:t>
            </a:r>
            <a:r>
              <a:rPr lang="en-US" dirty="0" smtClean="0"/>
              <a:t> et al. 2011, </a:t>
            </a:r>
            <a:r>
              <a:rPr lang="en-US" i="1" dirty="0" smtClean="0"/>
              <a:t>Annals of Neurology</a:t>
            </a:r>
            <a:endParaRPr lang="en-US" i="1" dirty="0"/>
          </a:p>
        </p:txBody>
      </p:sp>
    </p:spTree>
    <p:extLst>
      <p:ext uri="{BB962C8B-B14F-4D97-AF65-F5344CB8AC3E}">
        <p14:creationId xmlns:p14="http://schemas.microsoft.com/office/powerpoint/2010/main" val="3077680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Selected Additional </a:t>
            </a:r>
            <a:r>
              <a:rPr lang="en-US" sz="3200" dirty="0" smtClean="0"/>
              <a:t>Findings</a:t>
            </a:r>
            <a:br>
              <a:rPr lang="en-US" sz="3200" dirty="0" smtClean="0"/>
            </a:br>
            <a:r>
              <a:rPr lang="en-US" sz="3200" dirty="0" smtClean="0"/>
              <a:t>(of 95 publications to date)</a:t>
            </a:r>
            <a:endParaRPr lang="en-US" sz="3200" dirty="0"/>
          </a:p>
        </p:txBody>
      </p:sp>
      <p:sp>
        <p:nvSpPr>
          <p:cNvPr id="3" name="Content Placeholder 2"/>
          <p:cNvSpPr>
            <a:spLocks noGrp="1"/>
          </p:cNvSpPr>
          <p:nvPr>
            <p:ph idx="1"/>
          </p:nvPr>
        </p:nvSpPr>
        <p:spPr>
          <a:xfrm>
            <a:off x="152400" y="1371600"/>
            <a:ext cx="8839200" cy="5334000"/>
          </a:xfrm>
        </p:spPr>
        <p:txBody>
          <a:bodyPr>
            <a:normAutofit fontScale="40000" lnSpcReduction="20000"/>
          </a:bodyPr>
          <a:lstStyle/>
          <a:p>
            <a:pPr marL="0" indent="0">
              <a:buNone/>
            </a:pPr>
            <a:r>
              <a:rPr lang="en-US" sz="3400" dirty="0" err="1"/>
              <a:t>Actigraphic</a:t>
            </a:r>
            <a:r>
              <a:rPr lang="en-US" sz="3400" dirty="0"/>
              <a:t> Sleep Duration and Fragmentation in Older Women: Associations </a:t>
            </a:r>
            <a:r>
              <a:rPr lang="en-US" sz="3400" dirty="0" smtClean="0"/>
              <a:t>with Performance </a:t>
            </a:r>
            <a:r>
              <a:rPr lang="en-US" sz="3400" dirty="0"/>
              <a:t>Across Cognitive Domains. </a:t>
            </a:r>
            <a:r>
              <a:rPr lang="en-US" sz="3400" dirty="0" err="1"/>
              <a:t>Spira</a:t>
            </a:r>
            <a:r>
              <a:rPr lang="en-US" sz="3400" dirty="0"/>
              <a:t> et al. Sleep. 2017 (in press)</a:t>
            </a:r>
          </a:p>
          <a:p>
            <a:pPr marL="0" indent="0">
              <a:buNone/>
            </a:pPr>
            <a:endParaRPr lang="en-US" sz="3400" dirty="0"/>
          </a:p>
          <a:p>
            <a:pPr marL="0" indent="0">
              <a:buNone/>
            </a:pPr>
            <a:r>
              <a:rPr lang="en-US" sz="3400" dirty="0"/>
              <a:t>Determinants of Change in Objectively Assessed Sleep Duration </a:t>
            </a:r>
            <a:r>
              <a:rPr lang="en-US" sz="3400" dirty="0" smtClean="0"/>
              <a:t>Among Older </a:t>
            </a:r>
            <a:r>
              <a:rPr lang="en-US" sz="3400" dirty="0"/>
              <a:t>Men. </a:t>
            </a:r>
            <a:r>
              <a:rPr lang="en-US" sz="3400" dirty="0" err="1"/>
              <a:t>Smagula</a:t>
            </a:r>
            <a:r>
              <a:rPr lang="en-US" sz="3400" dirty="0"/>
              <a:t> et al. Am J </a:t>
            </a:r>
            <a:r>
              <a:rPr lang="en-US" sz="3400" dirty="0" err="1"/>
              <a:t>Epidemiol</a:t>
            </a:r>
            <a:r>
              <a:rPr lang="en-US" sz="3400" dirty="0"/>
              <a:t>. 2017;185(10):933-940. </a:t>
            </a:r>
          </a:p>
          <a:p>
            <a:pPr marL="0" indent="0">
              <a:buNone/>
            </a:pPr>
            <a:endParaRPr lang="en-US" sz="3400" dirty="0"/>
          </a:p>
          <a:p>
            <a:pPr marL="0" indent="0">
              <a:buNone/>
            </a:pPr>
            <a:r>
              <a:rPr lang="en-US" sz="3400" dirty="0"/>
              <a:t>An Aggregate Measure of Sleep Health Is Associated With Prevalent and </a:t>
            </a:r>
            <a:r>
              <a:rPr lang="en-US" sz="3400" dirty="0" smtClean="0"/>
              <a:t>Incident Clinically </a:t>
            </a:r>
            <a:r>
              <a:rPr lang="en-US" sz="3400" dirty="0"/>
              <a:t>Significant Depression Symptoms Among Community-Dwelling Older Women. </a:t>
            </a:r>
            <a:r>
              <a:rPr lang="en-US" sz="3400" dirty="0" err="1" smtClean="0"/>
              <a:t>Furihata</a:t>
            </a:r>
            <a:r>
              <a:rPr lang="en-US" sz="3400" dirty="0" smtClean="0"/>
              <a:t> </a:t>
            </a:r>
            <a:r>
              <a:rPr lang="en-US" sz="3400" dirty="0"/>
              <a:t>et al. Sleep. 2017;40(3). </a:t>
            </a:r>
          </a:p>
          <a:p>
            <a:pPr marL="0" indent="0">
              <a:buNone/>
            </a:pPr>
            <a:endParaRPr lang="en-US" sz="3400" dirty="0"/>
          </a:p>
          <a:p>
            <a:pPr marL="0" indent="0">
              <a:buNone/>
            </a:pPr>
            <a:r>
              <a:rPr lang="en-US" sz="3400" dirty="0"/>
              <a:t>Sleep Disturbances and Risk of Hospitalization and Inpatient Days Among Older Women. </a:t>
            </a:r>
            <a:r>
              <a:rPr lang="en-US" sz="3400" dirty="0" err="1"/>
              <a:t>Paudel</a:t>
            </a:r>
            <a:r>
              <a:rPr lang="en-US" sz="3400" dirty="0"/>
              <a:t> et al. Sleep. 2017;40(4).</a:t>
            </a:r>
          </a:p>
          <a:p>
            <a:pPr marL="0" indent="0">
              <a:buNone/>
            </a:pPr>
            <a:endParaRPr lang="en-US" sz="3400" dirty="0"/>
          </a:p>
          <a:p>
            <a:pPr marL="0" indent="0">
              <a:buNone/>
            </a:pPr>
            <a:r>
              <a:rPr lang="en-US" sz="3400" dirty="0"/>
              <a:t>Who Take Naps? Self-Reported and Objectively Measured Napping in Very Old Women. </a:t>
            </a:r>
            <a:r>
              <a:rPr lang="en-US" sz="3400" dirty="0" err="1"/>
              <a:t>Leng</a:t>
            </a:r>
            <a:r>
              <a:rPr lang="en-US" sz="3400" dirty="0"/>
              <a:t> et al. J </a:t>
            </a:r>
            <a:r>
              <a:rPr lang="en-US" sz="3400" dirty="0" err="1"/>
              <a:t>Gerontol</a:t>
            </a:r>
            <a:r>
              <a:rPr lang="en-US" sz="3400" dirty="0"/>
              <a:t> A </a:t>
            </a:r>
            <a:r>
              <a:rPr lang="en-US" sz="3400" dirty="0" err="1"/>
              <a:t>Biol</a:t>
            </a:r>
            <a:r>
              <a:rPr lang="en-US" sz="3400" dirty="0"/>
              <a:t> </a:t>
            </a:r>
            <a:r>
              <a:rPr lang="en-US" sz="3400" dirty="0" err="1"/>
              <a:t>Sci</a:t>
            </a:r>
            <a:r>
              <a:rPr lang="en-US" sz="3400" dirty="0"/>
              <a:t> Med Sci. 2017 (in press)</a:t>
            </a:r>
          </a:p>
          <a:p>
            <a:pPr marL="0" indent="0">
              <a:buNone/>
            </a:pPr>
            <a:endParaRPr lang="en-US" sz="3400" dirty="0"/>
          </a:p>
          <a:p>
            <a:pPr marL="0" indent="0">
              <a:buNone/>
            </a:pPr>
            <a:r>
              <a:rPr lang="en-US" sz="3400" dirty="0"/>
              <a:t>Associations of Incident Cardiovascular Events With Restless Legs Syndrome and Periodic Leg Movements of Sleep in Older Men. </a:t>
            </a:r>
            <a:r>
              <a:rPr lang="en-US" sz="3400" dirty="0" err="1"/>
              <a:t>Winkelman</a:t>
            </a:r>
            <a:r>
              <a:rPr lang="en-US" sz="3400" dirty="0"/>
              <a:t> et al. Sleep. 2017;40(4). </a:t>
            </a:r>
          </a:p>
          <a:p>
            <a:pPr marL="0" indent="0">
              <a:buNone/>
            </a:pPr>
            <a:endParaRPr lang="en-US" sz="3400" dirty="0"/>
          </a:p>
          <a:p>
            <a:pPr marL="0" indent="0">
              <a:buNone/>
            </a:pPr>
            <a:r>
              <a:rPr lang="en-US" sz="3400" dirty="0"/>
              <a:t>Daily Patterns of Accelerometer Activity Predict Changes in Sleep, Cognition, and Mortality in Older Men. </a:t>
            </a:r>
            <a:r>
              <a:rPr lang="en-US" sz="3400" dirty="0" err="1"/>
              <a:t>Zeitzer</a:t>
            </a:r>
            <a:r>
              <a:rPr lang="en-US" sz="3400" dirty="0"/>
              <a:t> et al. J </a:t>
            </a:r>
            <a:r>
              <a:rPr lang="en-US" sz="3400" dirty="0" err="1"/>
              <a:t>Gerontol</a:t>
            </a:r>
            <a:r>
              <a:rPr lang="en-US" sz="3400" dirty="0"/>
              <a:t> A </a:t>
            </a:r>
            <a:r>
              <a:rPr lang="en-US" sz="3400" dirty="0" err="1"/>
              <a:t>Biol</a:t>
            </a:r>
            <a:r>
              <a:rPr lang="en-US" sz="3400" dirty="0"/>
              <a:t> </a:t>
            </a:r>
            <a:r>
              <a:rPr lang="en-US" sz="3400" dirty="0" err="1"/>
              <a:t>Sci</a:t>
            </a:r>
            <a:r>
              <a:rPr lang="en-US" sz="3400" dirty="0"/>
              <a:t> Med Sci. 2017 (in press)</a:t>
            </a:r>
          </a:p>
          <a:p>
            <a:pPr marL="0" indent="0">
              <a:buNone/>
            </a:pPr>
            <a:endParaRPr lang="en-US" sz="3400" dirty="0"/>
          </a:p>
          <a:p>
            <a:pPr marL="0" indent="0">
              <a:buNone/>
            </a:pPr>
            <a:r>
              <a:rPr lang="en-US" sz="3400" dirty="0"/>
              <a:t>Longitudinal relationships of periodic limb movements during sleep and incident </a:t>
            </a:r>
            <a:r>
              <a:rPr lang="en-US" sz="3400" dirty="0" smtClean="0"/>
              <a:t>atrial fibrillation</a:t>
            </a:r>
            <a:r>
              <a:rPr lang="en-US" sz="3400" dirty="0"/>
              <a:t>. May et al. Sleep Med. 2016;25:78-86. </a:t>
            </a:r>
          </a:p>
          <a:p>
            <a:pPr marL="0" indent="0">
              <a:buNone/>
            </a:pPr>
            <a:endParaRPr lang="en-US" sz="3400" dirty="0"/>
          </a:p>
          <a:p>
            <a:pPr marL="0" indent="0">
              <a:buNone/>
            </a:pPr>
            <a:r>
              <a:rPr lang="en-US" sz="3400" dirty="0"/>
              <a:t>Sleep Disordered Breathing and Risk of Stroke in Older Community-Dwelling Men. Stone et al. Sleep 2016;39(3):531-40. </a:t>
            </a:r>
          </a:p>
          <a:p>
            <a:pPr marL="0" indent="0">
              <a:buNone/>
            </a:pPr>
            <a:endParaRPr lang="en-US" sz="3400" dirty="0" smtClean="0"/>
          </a:p>
          <a:p>
            <a:pPr marL="457200" lvl="1" indent="0">
              <a:buNone/>
            </a:pPr>
            <a:endParaRPr lang="en-US" sz="2700" dirty="0"/>
          </a:p>
        </p:txBody>
      </p:sp>
    </p:spTree>
    <p:extLst>
      <p:ext uri="{BB962C8B-B14F-4D97-AF65-F5344CB8AC3E}">
        <p14:creationId xmlns:p14="http://schemas.microsoft.com/office/powerpoint/2010/main" val="163285250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SOF and </a:t>
            </a:r>
            <a:r>
              <a:rPr lang="en-US" dirty="0" err="1" smtClean="0"/>
              <a:t>MrOS</a:t>
            </a:r>
            <a:r>
              <a:rPr lang="en-US" dirty="0" smtClean="0"/>
              <a:t> Sleep for Trainees</a:t>
            </a:r>
            <a:endParaRPr lang="en-US" dirty="0"/>
          </a:p>
        </p:txBody>
      </p:sp>
      <p:sp>
        <p:nvSpPr>
          <p:cNvPr id="3" name="Content Placeholder 2"/>
          <p:cNvSpPr>
            <a:spLocks noGrp="1"/>
          </p:cNvSpPr>
          <p:nvPr>
            <p:ph idx="1"/>
          </p:nvPr>
        </p:nvSpPr>
        <p:spPr>
          <a:xfrm>
            <a:off x="228600" y="1447800"/>
            <a:ext cx="8839200" cy="4724400"/>
          </a:xfrm>
        </p:spPr>
        <p:txBody>
          <a:bodyPr>
            <a:normAutofit lnSpcReduction="10000"/>
          </a:bodyPr>
          <a:lstStyle/>
          <a:p>
            <a:r>
              <a:rPr lang="en-US" sz="2800" dirty="0" smtClean="0"/>
              <a:t>Successful </a:t>
            </a:r>
            <a:r>
              <a:rPr lang="en-US" sz="2600" dirty="0" smtClean="0"/>
              <a:t>K awards:</a:t>
            </a:r>
          </a:p>
          <a:p>
            <a:pPr lvl="1"/>
            <a:r>
              <a:rPr lang="en-US" sz="2200" dirty="0" smtClean="0"/>
              <a:t>A. </a:t>
            </a:r>
            <a:r>
              <a:rPr lang="en-US" sz="2200" dirty="0" err="1" smtClean="0"/>
              <a:t>Spira</a:t>
            </a:r>
            <a:r>
              <a:rPr lang="en-US" sz="2200" dirty="0" smtClean="0"/>
              <a:t>, Johns Hopkins: Sleep and Functional Decline</a:t>
            </a:r>
          </a:p>
          <a:p>
            <a:pPr lvl="1"/>
            <a:r>
              <a:rPr lang="en-US" sz="2200" dirty="0" smtClean="0"/>
              <a:t>M. </a:t>
            </a:r>
            <a:r>
              <a:rPr lang="en-US" sz="2200" dirty="0" err="1" smtClean="0"/>
              <a:t>Rao</a:t>
            </a:r>
            <a:r>
              <a:rPr lang="en-US" sz="2200" dirty="0" smtClean="0"/>
              <a:t>, UCSF: Sleep and Endocrine Function</a:t>
            </a:r>
          </a:p>
          <a:p>
            <a:pPr lvl="1"/>
            <a:r>
              <a:rPr lang="en-US" sz="2200" dirty="0" smtClean="0"/>
              <a:t>C. Swanson, U Colorado: Sleep duration and bone outcomes</a:t>
            </a:r>
          </a:p>
          <a:p>
            <a:pPr lvl="1"/>
            <a:r>
              <a:rPr lang="en-US" sz="2200" dirty="0" smtClean="0"/>
              <a:t>Y. </a:t>
            </a:r>
            <a:r>
              <a:rPr lang="en-US" sz="2200" dirty="0" err="1" smtClean="0"/>
              <a:t>Leng</a:t>
            </a:r>
            <a:r>
              <a:rPr lang="en-US" sz="2200" dirty="0" smtClean="0"/>
              <a:t>, UCSF: Napping and cognitive </a:t>
            </a:r>
            <a:r>
              <a:rPr lang="en-US" sz="2200" dirty="0" err="1" smtClean="0"/>
              <a:t>decilne</a:t>
            </a:r>
            <a:endParaRPr lang="en-US" sz="2200" dirty="0" smtClean="0"/>
          </a:p>
          <a:p>
            <a:pPr lvl="1"/>
            <a:r>
              <a:rPr lang="en-US" sz="2200" dirty="0" smtClean="0"/>
              <a:t>J. Li, U Penn: Activity patterns and cognitive decline</a:t>
            </a:r>
          </a:p>
          <a:p>
            <a:r>
              <a:rPr lang="en-US" sz="2600" dirty="0" smtClean="0"/>
              <a:t>VA Career Development award:</a:t>
            </a:r>
          </a:p>
          <a:p>
            <a:pPr lvl="1"/>
            <a:r>
              <a:rPr lang="en-US" sz="2200" dirty="0" smtClean="0"/>
              <a:t>E. </a:t>
            </a:r>
            <a:r>
              <a:rPr lang="en-US" sz="2200" dirty="0" err="1" smtClean="0"/>
              <a:t>Klingaman</a:t>
            </a:r>
            <a:r>
              <a:rPr lang="en-US" sz="2200" dirty="0" smtClean="0"/>
              <a:t>, Baltimore VA: Interactions of Depression and Insomnia </a:t>
            </a:r>
          </a:p>
          <a:p>
            <a:r>
              <a:rPr lang="en-US" sz="2600" dirty="0" smtClean="0"/>
              <a:t>Early Stage Investigator awards:</a:t>
            </a:r>
          </a:p>
          <a:p>
            <a:pPr lvl="1"/>
            <a:r>
              <a:rPr lang="en-US" sz="2200" dirty="0" smtClean="0"/>
              <a:t>G. </a:t>
            </a:r>
            <a:r>
              <a:rPr lang="en-US" sz="2200" dirty="0" err="1" smtClean="0"/>
              <a:t>Tranah</a:t>
            </a:r>
            <a:r>
              <a:rPr lang="en-US" sz="2200" dirty="0" smtClean="0"/>
              <a:t>, Circadian genes and aging outcomes</a:t>
            </a:r>
          </a:p>
          <a:p>
            <a:pPr lvl="1"/>
            <a:r>
              <a:rPr lang="en-US" sz="2200" dirty="0" smtClean="0"/>
              <a:t>R. </a:t>
            </a:r>
            <a:r>
              <a:rPr lang="en-US" sz="2200" dirty="0" err="1" smtClean="0"/>
              <a:t>Mehra</a:t>
            </a:r>
            <a:r>
              <a:rPr lang="en-US" sz="2200" dirty="0" smtClean="0"/>
              <a:t>, Case Western: SDB and arrhythmias</a:t>
            </a:r>
          </a:p>
          <a:p>
            <a:pPr lvl="1"/>
            <a:r>
              <a:rPr lang="en-US" sz="2200" dirty="0" smtClean="0"/>
              <a:t>M. Wallace, U Pittsburgh: Sleep health and mortality</a:t>
            </a:r>
          </a:p>
          <a:p>
            <a:pPr marL="457200" lvl="1" indent="0">
              <a:buNone/>
            </a:pPr>
            <a:endParaRPr lang="en-US" sz="2200" dirty="0"/>
          </a:p>
          <a:p>
            <a:endParaRPr lang="en-US" sz="3000" dirty="0" smtClean="0"/>
          </a:p>
          <a:p>
            <a:pPr marL="0" indent="0">
              <a:buNone/>
            </a:pP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427899099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The Future: </a:t>
            </a:r>
          </a:p>
          <a:p>
            <a:pPr marL="0" indent="0" algn="ctr">
              <a:buNone/>
            </a:pPr>
            <a:r>
              <a:rPr lang="en-US" dirty="0" smtClean="0"/>
              <a:t>SOF, </a:t>
            </a:r>
            <a:r>
              <a:rPr lang="en-US" dirty="0" err="1" smtClean="0"/>
              <a:t>MrOS</a:t>
            </a:r>
            <a:r>
              <a:rPr lang="en-US" dirty="0" smtClean="0"/>
              <a:t> and Beyond</a:t>
            </a:r>
            <a:endParaRPr lang="en-US" dirty="0"/>
          </a:p>
        </p:txBody>
      </p:sp>
    </p:spTree>
    <p:extLst>
      <p:ext uri="{BB962C8B-B14F-4D97-AF65-F5344CB8AC3E}">
        <p14:creationId xmlns:p14="http://schemas.microsoft.com/office/powerpoint/2010/main" val="2100448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Future Directions (SOF and </a:t>
            </a:r>
            <a:r>
              <a:rPr lang="en-US" dirty="0" err="1" smtClean="0"/>
              <a:t>MrOS</a:t>
            </a:r>
            <a:r>
              <a:rPr lang="en-US" dirty="0" smtClean="0"/>
              <a:t>)</a:t>
            </a:r>
            <a:endParaRPr lang="en-US" dirty="0"/>
          </a:p>
        </p:txBody>
      </p:sp>
      <p:sp>
        <p:nvSpPr>
          <p:cNvPr id="3" name="Content Placeholder 2"/>
          <p:cNvSpPr>
            <a:spLocks noGrp="1"/>
          </p:cNvSpPr>
          <p:nvPr>
            <p:ph idx="1"/>
          </p:nvPr>
        </p:nvSpPr>
        <p:spPr>
          <a:xfrm>
            <a:off x="228600" y="1447800"/>
            <a:ext cx="8839200" cy="4724400"/>
          </a:xfrm>
        </p:spPr>
        <p:txBody>
          <a:bodyPr>
            <a:normAutofit fontScale="70000" lnSpcReduction="20000"/>
          </a:bodyPr>
          <a:lstStyle/>
          <a:p>
            <a:r>
              <a:rPr lang="en-US" sz="2800" dirty="0" smtClean="0"/>
              <a:t>“Sleep Health” </a:t>
            </a:r>
            <a:r>
              <a:rPr lang="mr-IN" sz="2800" dirty="0" smtClean="0"/>
              <a:t>–</a:t>
            </a:r>
            <a:r>
              <a:rPr lang="en-US" sz="2800" dirty="0" smtClean="0"/>
              <a:t> multiple, interacting domains of sleep</a:t>
            </a:r>
          </a:p>
          <a:p>
            <a:pPr lvl="1"/>
            <a:r>
              <a:rPr lang="en-US" dirty="0" smtClean="0"/>
              <a:t>Subjective sleep health </a:t>
            </a:r>
            <a:r>
              <a:rPr lang="en-US" dirty="0" smtClean="0"/>
              <a:t>and </a:t>
            </a:r>
            <a:r>
              <a:rPr lang="en-US" dirty="0" smtClean="0"/>
              <a:t>incident disability, healthcare utilization (Stone, </a:t>
            </a:r>
            <a:r>
              <a:rPr lang="en-US" dirty="0" err="1" smtClean="0"/>
              <a:t>Buysse</a:t>
            </a:r>
            <a:r>
              <a:rPr lang="en-US" dirty="0" smtClean="0"/>
              <a:t>, </a:t>
            </a:r>
            <a:r>
              <a:rPr lang="en-US" dirty="0" err="1" smtClean="0"/>
              <a:t>Ancoli</a:t>
            </a:r>
            <a:r>
              <a:rPr lang="en-US" dirty="0" smtClean="0"/>
              <a:t>-Israel) - Merck ISP, funded</a:t>
            </a:r>
            <a:endParaRPr lang="en-US" dirty="0" smtClean="0"/>
          </a:p>
          <a:p>
            <a:pPr lvl="1"/>
            <a:r>
              <a:rPr lang="en-US" dirty="0" smtClean="0"/>
              <a:t>Sleep Health and Mortality: Machine Learning </a:t>
            </a:r>
            <a:r>
              <a:rPr lang="en-US" dirty="0" smtClean="0"/>
              <a:t>approaches (</a:t>
            </a:r>
            <a:r>
              <a:rPr lang="en-US" dirty="0" smtClean="0"/>
              <a:t>Meredith Wallace</a:t>
            </a:r>
            <a:r>
              <a:rPr lang="en-US" dirty="0" smtClean="0"/>
              <a:t>, U. </a:t>
            </a:r>
            <a:r>
              <a:rPr lang="en-US" dirty="0" smtClean="0"/>
              <a:t>Pittsburgh) </a:t>
            </a:r>
            <a:r>
              <a:rPr lang="mr-IN" dirty="0" smtClean="0"/>
              <a:t>–</a:t>
            </a:r>
            <a:r>
              <a:rPr lang="en-US" dirty="0" smtClean="0"/>
              <a:t> NHLBI ancillary </a:t>
            </a:r>
            <a:r>
              <a:rPr lang="en-US" dirty="0" smtClean="0"/>
              <a:t>R01, funded</a:t>
            </a:r>
            <a:endParaRPr lang="en-US" dirty="0" smtClean="0"/>
          </a:p>
          <a:p>
            <a:pPr marL="457200" lvl="1" indent="0">
              <a:buNone/>
            </a:pPr>
            <a:endParaRPr lang="en-US" sz="1200" dirty="0" smtClean="0"/>
          </a:p>
          <a:p>
            <a:r>
              <a:rPr lang="en-US" sz="3000" dirty="0" smtClean="0"/>
              <a:t>Novel approaches for analyzing 24-hour activity patterns, risk of MCI/dementia (Stone, </a:t>
            </a:r>
            <a:r>
              <a:rPr lang="en-US" sz="3000" dirty="0" err="1" smtClean="0"/>
              <a:t>Zeitzer</a:t>
            </a:r>
            <a:r>
              <a:rPr lang="en-US" sz="3000" dirty="0" smtClean="0"/>
              <a:t>, </a:t>
            </a:r>
            <a:r>
              <a:rPr lang="en-US" sz="3000" dirty="0" err="1" smtClean="0"/>
              <a:t>Tranah</a:t>
            </a:r>
            <a:r>
              <a:rPr lang="en-US" sz="3000" dirty="0" smtClean="0"/>
              <a:t>) </a:t>
            </a:r>
            <a:r>
              <a:rPr lang="mr-IN" sz="3000" dirty="0" smtClean="0"/>
              <a:t>–</a:t>
            </a:r>
            <a:r>
              <a:rPr lang="en-US" sz="3000" dirty="0" smtClean="0"/>
              <a:t> planned R01 submission, </a:t>
            </a:r>
            <a:r>
              <a:rPr lang="en-US" sz="3000" dirty="0" smtClean="0"/>
              <a:t>August 2017</a:t>
            </a:r>
            <a:endParaRPr lang="en-US" sz="3000" dirty="0" smtClean="0"/>
          </a:p>
          <a:p>
            <a:pPr marL="0" indent="0">
              <a:buNone/>
            </a:pPr>
            <a:endParaRPr lang="en-US" sz="1300" dirty="0" smtClean="0"/>
          </a:p>
          <a:p>
            <a:pPr>
              <a:lnSpc>
                <a:spcPct val="120000"/>
              </a:lnSpc>
            </a:pPr>
            <a:r>
              <a:rPr lang="en-US" sz="3000" dirty="0" smtClean="0"/>
              <a:t>OMICS: </a:t>
            </a:r>
          </a:p>
          <a:p>
            <a:pPr lvl="1"/>
            <a:r>
              <a:rPr lang="en-US" sz="2900" dirty="0" smtClean="0"/>
              <a:t>Metabolomics of sleep, CVD and cognition: pooled study with </a:t>
            </a:r>
            <a:r>
              <a:rPr lang="en-US" sz="2900" dirty="0" err="1" smtClean="0"/>
              <a:t>MrOS</a:t>
            </a:r>
            <a:r>
              <a:rPr lang="en-US" sz="2900" dirty="0" smtClean="0"/>
              <a:t> and  Women’s Health Initiative. (submission fall 2017)</a:t>
            </a:r>
          </a:p>
          <a:p>
            <a:pPr lvl="1"/>
            <a:r>
              <a:rPr lang="en-US" sz="2900" dirty="0" smtClean="0"/>
              <a:t>Gut </a:t>
            </a:r>
            <a:r>
              <a:rPr lang="en-US" sz="2900" dirty="0" err="1" smtClean="0"/>
              <a:t>microbiome</a:t>
            </a:r>
            <a:r>
              <a:rPr lang="en-US" sz="2900" dirty="0" smtClean="0"/>
              <a:t> and sleep in </a:t>
            </a:r>
            <a:r>
              <a:rPr lang="en-US" sz="2900" dirty="0" err="1" smtClean="0"/>
              <a:t>MrOS</a:t>
            </a:r>
            <a:r>
              <a:rPr lang="en-US" sz="2900" dirty="0" smtClean="0"/>
              <a:t> (August 2017)</a:t>
            </a:r>
          </a:p>
          <a:p>
            <a:pPr marL="457200" lvl="1" indent="0">
              <a:buNone/>
            </a:pPr>
            <a:endParaRPr lang="en-US" sz="2600" dirty="0" smtClean="0"/>
          </a:p>
          <a:p>
            <a:r>
              <a:rPr lang="en-US" sz="3000" dirty="0"/>
              <a:t>Sleep</a:t>
            </a:r>
            <a:r>
              <a:rPr lang="en-US" sz="3000" dirty="0" smtClean="0"/>
              <a:t>/rest</a:t>
            </a:r>
            <a:r>
              <a:rPr lang="en-US" sz="3000" dirty="0"/>
              <a:t>-activity rhythms and Cancer</a:t>
            </a:r>
          </a:p>
          <a:p>
            <a:pPr lvl="1"/>
            <a:r>
              <a:rPr lang="en-US" sz="2900" dirty="0"/>
              <a:t>Linkages with state cancer registries </a:t>
            </a:r>
            <a:r>
              <a:rPr lang="en-US" sz="2900" dirty="0" smtClean="0"/>
              <a:t>(Feb 2018)</a:t>
            </a:r>
            <a:endParaRPr lang="en-US" sz="2900" dirty="0"/>
          </a:p>
          <a:p>
            <a:endParaRPr lang="en-US" sz="3000" dirty="0" smtClean="0"/>
          </a:p>
          <a:p>
            <a:pPr marL="0" indent="0">
              <a:buNone/>
            </a:pPr>
            <a:endParaRPr lang="en-US" dirty="0" smtClean="0"/>
          </a:p>
          <a:p>
            <a:pPr marL="457200" lvl="1" indent="0">
              <a:buNone/>
            </a:pPr>
            <a:endParaRPr lang="en-US" dirty="0" smtClean="0"/>
          </a:p>
          <a:p>
            <a:pPr lvl="1"/>
            <a:endParaRPr lang="en-US" dirty="0"/>
          </a:p>
        </p:txBody>
      </p:sp>
    </p:spTree>
    <p:extLst>
      <p:ext uri="{BB962C8B-B14F-4D97-AF65-F5344CB8AC3E}">
        <p14:creationId xmlns:p14="http://schemas.microsoft.com/office/powerpoint/2010/main" val="18425540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157163"/>
            <a:ext cx="8415337" cy="1143000"/>
          </a:xfrm>
        </p:spPr>
        <p:txBody>
          <a:bodyPr/>
          <a:lstStyle/>
          <a:p>
            <a:pPr>
              <a:defRPr/>
            </a:pPr>
            <a:r>
              <a:rPr lang="en-US" dirty="0" smtClean="0">
                <a:ea typeface="ＭＳ Ｐゴシック" charset="0"/>
                <a:cs typeface="ＭＳ Ｐゴシック" charset="0"/>
              </a:rPr>
              <a:t>Sleep in Hospitalized Older Adults</a:t>
            </a:r>
            <a:endParaRPr lang="en-US" dirty="0">
              <a:ea typeface="ＭＳ Ｐゴシック" charset="0"/>
              <a:cs typeface="ＭＳ Ｐゴシック" charset="0"/>
            </a:endParaRPr>
          </a:p>
        </p:txBody>
      </p:sp>
      <p:sp>
        <p:nvSpPr>
          <p:cNvPr id="3" name="Content Placeholder 2"/>
          <p:cNvSpPr>
            <a:spLocks noGrp="1"/>
          </p:cNvSpPr>
          <p:nvPr>
            <p:ph idx="1"/>
          </p:nvPr>
        </p:nvSpPr>
        <p:spPr>
          <a:xfrm>
            <a:off x="0" y="1185863"/>
            <a:ext cx="9144000" cy="5537200"/>
          </a:xfrm>
        </p:spPr>
        <p:txBody>
          <a:bodyPr/>
          <a:lstStyle/>
          <a:p>
            <a:pPr>
              <a:defRPr/>
            </a:pPr>
            <a:r>
              <a:rPr lang="en-US" sz="2800" u="sng" dirty="0" smtClean="0">
                <a:ea typeface="ＭＳ Ｐゴシック" charset="0"/>
                <a:cs typeface="ＭＳ Ｐゴシック" charset="0"/>
              </a:rPr>
              <a:t>Overarching hypothesis</a:t>
            </a:r>
            <a:r>
              <a:rPr lang="en-US" sz="2800" dirty="0" smtClean="0">
                <a:ea typeface="ＭＳ Ｐゴシック" charset="0"/>
                <a:cs typeface="ＭＳ Ｐゴシック" charset="0"/>
              </a:rPr>
              <a:t>: poor sleep in the hospital setting is common, and impacts recovery, readmissions, risk of delirium, and other key outcomes</a:t>
            </a:r>
          </a:p>
          <a:p>
            <a:pPr>
              <a:defRPr/>
            </a:pPr>
            <a:r>
              <a:rPr lang="en-US" sz="2800" dirty="0" smtClean="0">
                <a:ea typeface="ＭＳ Ｐゴシック" charset="0"/>
                <a:cs typeface="ＭＳ Ｐゴシック" charset="0"/>
              </a:rPr>
              <a:t>Sutter Tracy Community Hospital Sleep Study</a:t>
            </a:r>
          </a:p>
          <a:p>
            <a:pPr lvl="1">
              <a:defRPr/>
            </a:pPr>
            <a:r>
              <a:rPr lang="en-US" sz="2600" dirty="0" err="1" smtClean="0">
                <a:ea typeface="ＭＳ Ｐゴシック" charset="0"/>
                <a:cs typeface="ＭＳ Ｐゴシック" charset="0"/>
              </a:rPr>
              <a:t>Actigraphy</a:t>
            </a:r>
            <a:r>
              <a:rPr lang="en-US" sz="2600" dirty="0" smtClean="0">
                <a:ea typeface="ＭＳ Ｐゴシック" charset="0"/>
                <a:cs typeface="ＭＳ Ｐゴシック" charset="0"/>
              </a:rPr>
              <a:t> (wearable device) to assess sleep in a pilot sample of 100+ hospitalized older </a:t>
            </a:r>
            <a:r>
              <a:rPr lang="en-US" sz="2600" dirty="0" smtClean="0">
                <a:ea typeface="ＭＳ Ｐゴシック" charset="0"/>
                <a:cs typeface="ＭＳ Ｐゴシック" charset="0"/>
              </a:rPr>
              <a:t>adults</a:t>
            </a:r>
          </a:p>
          <a:p>
            <a:pPr lvl="1">
              <a:defRPr/>
            </a:pPr>
            <a:r>
              <a:rPr lang="en-US" sz="2600" dirty="0" smtClean="0">
                <a:ea typeface="ＭＳ Ｐゴシック" charset="0"/>
                <a:cs typeface="ＭＳ Ｐゴシック" charset="0"/>
              </a:rPr>
              <a:t>Pilot study funded by Sutter Tracy Hospital Foundation</a:t>
            </a:r>
            <a:endParaRPr lang="en-US" sz="2600" dirty="0" smtClean="0">
              <a:ea typeface="ＭＳ Ｐゴシック" charset="0"/>
              <a:cs typeface="ＭＳ Ｐゴシック" charset="0"/>
            </a:endParaRPr>
          </a:p>
          <a:p>
            <a:pPr>
              <a:defRPr/>
            </a:pPr>
            <a:r>
              <a:rPr lang="en-US" dirty="0" smtClean="0">
                <a:ea typeface="ＭＳ Ｐゴシック" charset="0"/>
                <a:cs typeface="ＭＳ Ｐゴシック" charset="0"/>
              </a:rPr>
              <a:t>Future plans: </a:t>
            </a:r>
          </a:p>
          <a:p>
            <a:pPr lvl="1">
              <a:defRPr/>
            </a:pPr>
            <a:r>
              <a:rPr lang="en-US" dirty="0" smtClean="0">
                <a:ea typeface="ＭＳ Ｐゴシック" charset="0"/>
                <a:cs typeface="ＭＳ Ｐゴシック" charset="0"/>
              </a:rPr>
              <a:t>Evaluate sleep as a potential target for interventions to prevent delirium and other key outcomes (larger observational studies, randomized trials)</a:t>
            </a:r>
          </a:p>
        </p:txBody>
      </p:sp>
    </p:spTree>
    <p:extLst>
      <p:ext uri="{BB962C8B-B14F-4D97-AF65-F5344CB8AC3E}">
        <p14:creationId xmlns:p14="http://schemas.microsoft.com/office/powerpoint/2010/main" val="2703103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63" y="157163"/>
            <a:ext cx="8415337" cy="1143000"/>
          </a:xfrm>
        </p:spPr>
        <p:txBody>
          <a:bodyPr/>
          <a:lstStyle/>
          <a:p>
            <a:pPr>
              <a:defRPr/>
            </a:pPr>
            <a:r>
              <a:rPr lang="en-US" dirty="0" smtClean="0">
                <a:ea typeface="ＭＳ Ｐゴシック" charset="0"/>
                <a:cs typeface="ＭＳ Ｐゴシック" charset="0"/>
              </a:rPr>
              <a:t>Sleep in Chronic Pain</a:t>
            </a:r>
            <a:endParaRPr lang="en-US" dirty="0">
              <a:ea typeface="ＭＳ Ｐゴシック" charset="0"/>
              <a:cs typeface="ＭＳ Ｐゴシック" charset="0"/>
            </a:endParaRPr>
          </a:p>
        </p:txBody>
      </p:sp>
      <p:sp>
        <p:nvSpPr>
          <p:cNvPr id="3" name="Content Placeholder 2"/>
          <p:cNvSpPr>
            <a:spLocks noGrp="1"/>
          </p:cNvSpPr>
          <p:nvPr>
            <p:ph idx="1"/>
          </p:nvPr>
        </p:nvSpPr>
        <p:spPr>
          <a:xfrm>
            <a:off x="0" y="1185863"/>
            <a:ext cx="9144000" cy="5537200"/>
          </a:xfrm>
        </p:spPr>
        <p:txBody>
          <a:bodyPr/>
          <a:lstStyle/>
          <a:p>
            <a:pPr>
              <a:defRPr/>
            </a:pPr>
            <a:endParaRPr lang="en-US" sz="2800" u="sng" dirty="0" smtClean="0">
              <a:ea typeface="ＭＳ Ｐゴシック" charset="0"/>
              <a:cs typeface="ＭＳ Ｐゴシック" charset="0"/>
            </a:endParaRPr>
          </a:p>
          <a:p>
            <a:pPr>
              <a:defRPr/>
            </a:pPr>
            <a:r>
              <a:rPr lang="en-US" sz="2800" u="sng" dirty="0" smtClean="0">
                <a:ea typeface="ＭＳ Ｐゴシック" charset="0"/>
                <a:cs typeface="ＭＳ Ｐゴシック" charset="0"/>
              </a:rPr>
              <a:t>Rheumatoid </a:t>
            </a:r>
            <a:r>
              <a:rPr lang="en-US" sz="2800" u="sng" dirty="0" smtClean="0">
                <a:ea typeface="ＭＳ Ｐゴシック" charset="0"/>
                <a:cs typeface="ＭＳ Ｐゴシック" charset="0"/>
              </a:rPr>
              <a:t>Arthritis:</a:t>
            </a:r>
            <a:r>
              <a:rPr lang="en-US" sz="2800" dirty="0" smtClean="0">
                <a:ea typeface="ＭＳ Ｐゴシック" charset="0"/>
                <a:cs typeface="ＭＳ Ｐゴシック" charset="0"/>
              </a:rPr>
              <a:t> collaboration with UCSF (Patti Katz) to explore bi-directional relationships of objectively measured sleep and pain/RA symptoms </a:t>
            </a:r>
            <a:r>
              <a:rPr lang="en-US" sz="2800" dirty="0" smtClean="0">
                <a:ea typeface="ＭＳ Ｐゴシック" charset="0"/>
                <a:cs typeface="ＭＳ Ｐゴシック" charset="0"/>
              </a:rPr>
              <a:t>(pending funding, NIAMS)</a:t>
            </a:r>
            <a:endParaRPr lang="en-US" sz="2800" dirty="0" smtClean="0">
              <a:ea typeface="ＭＳ Ｐゴシック" charset="0"/>
              <a:cs typeface="ＭＳ Ｐゴシック" charset="0"/>
            </a:endParaRPr>
          </a:p>
          <a:p>
            <a:pPr>
              <a:defRPr/>
            </a:pPr>
            <a:endParaRPr lang="en-US" sz="2800" u="sng" dirty="0" smtClean="0">
              <a:ea typeface="ＭＳ Ｐゴシック" charset="0"/>
              <a:cs typeface="ＭＳ Ｐゴシック" charset="0"/>
            </a:endParaRPr>
          </a:p>
          <a:p>
            <a:pPr>
              <a:defRPr/>
            </a:pPr>
            <a:r>
              <a:rPr lang="en-US" sz="2800" u="sng" dirty="0" smtClean="0">
                <a:ea typeface="ＭＳ Ｐゴシック" charset="0"/>
                <a:cs typeface="ＭＳ Ｐゴシック" charset="0"/>
              </a:rPr>
              <a:t>Osteoarthritis</a:t>
            </a:r>
            <a:r>
              <a:rPr lang="en-US" sz="2800" dirty="0" smtClean="0">
                <a:ea typeface="ＭＳ Ｐゴシック" charset="0"/>
                <a:cs typeface="ＭＳ Ｐゴシック" charset="0"/>
              </a:rPr>
              <a:t>: collaboration with UCSF (Michael </a:t>
            </a:r>
            <a:r>
              <a:rPr lang="en-US" sz="2800" dirty="0" err="1" smtClean="0">
                <a:ea typeface="ＭＳ Ｐゴシック" charset="0"/>
                <a:cs typeface="ＭＳ Ｐゴシック" charset="0"/>
              </a:rPr>
              <a:t>Nevitt</a:t>
            </a:r>
            <a:r>
              <a:rPr lang="en-US" sz="2800" dirty="0" smtClean="0">
                <a:ea typeface="ＭＳ Ｐゴシック" charset="0"/>
                <a:cs typeface="ＭＳ Ｐゴシック" charset="0"/>
              </a:rPr>
              <a:t>) to examine role and mechanisms of sleep in pain, pain sensitivity, OA outcomes (planned submission August 2017)</a:t>
            </a:r>
          </a:p>
        </p:txBody>
      </p:sp>
    </p:spTree>
    <p:extLst>
      <p:ext uri="{BB962C8B-B14F-4D97-AF65-F5344CB8AC3E}">
        <p14:creationId xmlns:p14="http://schemas.microsoft.com/office/powerpoint/2010/main" val="27354154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Studies</a:t>
            </a:r>
            <a:endParaRPr lang="en-US" dirty="0"/>
          </a:p>
        </p:txBody>
      </p:sp>
      <p:sp>
        <p:nvSpPr>
          <p:cNvPr id="3" name="Content Placeholder 2"/>
          <p:cNvSpPr>
            <a:spLocks noGrp="1"/>
          </p:cNvSpPr>
          <p:nvPr>
            <p:ph idx="1"/>
          </p:nvPr>
        </p:nvSpPr>
        <p:spPr/>
        <p:txBody>
          <a:bodyPr>
            <a:normAutofit/>
          </a:bodyPr>
          <a:lstStyle/>
          <a:p>
            <a:r>
              <a:rPr lang="en-US" dirty="0" smtClean="0"/>
              <a:t>Safer </a:t>
            </a:r>
            <a:r>
              <a:rPr lang="en-US" dirty="0" smtClean="0"/>
              <a:t>interventions for sleep in older adults</a:t>
            </a:r>
          </a:p>
          <a:p>
            <a:pPr lvl="1"/>
            <a:r>
              <a:rPr lang="en-US" dirty="0" smtClean="0"/>
              <a:t>Hypnotics have risks especially in elderly</a:t>
            </a:r>
          </a:p>
          <a:p>
            <a:pPr lvl="1"/>
            <a:r>
              <a:rPr lang="en-US" dirty="0" smtClean="0"/>
              <a:t>Can interventions </a:t>
            </a:r>
            <a:r>
              <a:rPr lang="en-US" dirty="0" smtClean="0"/>
              <a:t>to improve </a:t>
            </a:r>
            <a:r>
              <a:rPr lang="en-US" dirty="0" smtClean="0"/>
              <a:t>sleep prevent outcomes like falls, slow cognitive decline? </a:t>
            </a:r>
          </a:p>
          <a:p>
            <a:pPr lvl="1"/>
            <a:r>
              <a:rPr lang="en-US" dirty="0" smtClean="0"/>
              <a:t>Cognitive </a:t>
            </a:r>
            <a:r>
              <a:rPr lang="en-US" dirty="0" smtClean="0"/>
              <a:t>behavioral therapy for </a:t>
            </a:r>
            <a:r>
              <a:rPr lang="en-US" dirty="0" smtClean="0"/>
              <a:t>insomnia, exercise, CER </a:t>
            </a:r>
            <a:r>
              <a:rPr lang="en-US" dirty="0" err="1" smtClean="0"/>
              <a:t>vs</a:t>
            </a:r>
            <a:r>
              <a:rPr lang="en-US" dirty="0" smtClean="0"/>
              <a:t> hypnotic use</a:t>
            </a:r>
            <a:endParaRPr lang="en-US" dirty="0" smtClean="0"/>
          </a:p>
          <a:p>
            <a:r>
              <a:rPr lang="en-US" dirty="0" smtClean="0"/>
              <a:t>PCORI hosted public discussion on CER for insomnia, identified as huge gap</a:t>
            </a:r>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Special thanks to:</a:t>
            </a:r>
          </a:p>
          <a:p>
            <a:pPr lvl="1"/>
            <a:r>
              <a:rPr lang="en-US" dirty="0" smtClean="0"/>
              <a:t>Susan Redline, Brigham and Women’s Hospital</a:t>
            </a:r>
          </a:p>
          <a:p>
            <a:pPr lvl="1"/>
            <a:r>
              <a:rPr lang="en-US" dirty="0" smtClean="0"/>
              <a:t>Sonia </a:t>
            </a:r>
            <a:r>
              <a:rPr lang="en-US" dirty="0" err="1" smtClean="0"/>
              <a:t>Ancoli</a:t>
            </a:r>
            <a:r>
              <a:rPr lang="en-US" dirty="0" smtClean="0"/>
              <a:t>-Israel, </a:t>
            </a:r>
            <a:r>
              <a:rPr lang="en-US" dirty="0" err="1" smtClean="0"/>
              <a:t>Univ</a:t>
            </a:r>
            <a:r>
              <a:rPr lang="en-US" dirty="0" smtClean="0"/>
              <a:t> of California, San Diego</a:t>
            </a:r>
          </a:p>
          <a:p>
            <a:pPr lvl="1"/>
            <a:r>
              <a:rPr lang="en-US" dirty="0" smtClean="0"/>
              <a:t>Terri Blackwell, CPMC Research Institute</a:t>
            </a:r>
          </a:p>
          <a:p>
            <a:r>
              <a:rPr lang="en-US" dirty="0" smtClean="0"/>
              <a:t>Funding </a:t>
            </a:r>
            <a:r>
              <a:rPr lang="en-US" dirty="0" smtClean="0"/>
              <a:t>sources (SOF, </a:t>
            </a:r>
            <a:r>
              <a:rPr lang="en-US" dirty="0" err="1" smtClean="0"/>
              <a:t>MrOS</a:t>
            </a:r>
            <a:r>
              <a:rPr lang="en-US" dirty="0" smtClean="0"/>
              <a:t>):</a:t>
            </a:r>
            <a:endParaRPr lang="en-US" dirty="0" smtClean="0"/>
          </a:p>
          <a:p>
            <a:pPr lvl="1"/>
            <a:r>
              <a:rPr lang="en-US" dirty="0" smtClean="0"/>
              <a:t>NIH/NHLBI (</a:t>
            </a:r>
            <a:r>
              <a:rPr lang="en-US" dirty="0" err="1" smtClean="0"/>
              <a:t>MrOS</a:t>
            </a:r>
            <a:r>
              <a:rPr lang="en-US" dirty="0" smtClean="0"/>
              <a:t> Sleep Study)</a:t>
            </a:r>
          </a:p>
          <a:p>
            <a:pPr lvl="1"/>
            <a:r>
              <a:rPr lang="en-US" dirty="0" smtClean="0"/>
              <a:t>NIH/NIA (SOF Sleep and Cognition Study, SOF, </a:t>
            </a:r>
            <a:r>
              <a:rPr lang="en-US" dirty="0" err="1" smtClean="0"/>
              <a:t>MrOS</a:t>
            </a:r>
            <a:r>
              <a:rPr lang="en-US" dirty="0" smtClean="0"/>
              <a:t>)</a:t>
            </a:r>
          </a:p>
          <a:p>
            <a:pPr lvl="1"/>
            <a:r>
              <a:rPr lang="en-US" dirty="0" smtClean="0"/>
              <a:t>NIH/NIAMS (funded the SOF and </a:t>
            </a:r>
            <a:r>
              <a:rPr lang="en-US" dirty="0" err="1" smtClean="0"/>
              <a:t>MrOS</a:t>
            </a:r>
            <a:r>
              <a:rPr lang="en-US" dirty="0" smtClean="0"/>
              <a:t> parent study cohorts</a:t>
            </a:r>
            <a:r>
              <a:rPr lang="en-US" dirty="0" smtClean="0"/>
              <a:t>)</a:t>
            </a:r>
          </a:p>
          <a:p>
            <a:r>
              <a:rPr lang="en-US" dirty="0" smtClean="0"/>
              <a:t>SOF and </a:t>
            </a:r>
            <a:r>
              <a:rPr lang="en-US" dirty="0" err="1" smtClean="0"/>
              <a:t>MrOS</a:t>
            </a:r>
            <a:r>
              <a:rPr lang="en-US" dirty="0" smtClean="0"/>
              <a:t> participants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1066800"/>
          </a:xfrm>
        </p:spPr>
        <p:txBody>
          <a:bodyPr>
            <a:normAutofit/>
          </a:bodyPr>
          <a:lstStyle/>
          <a:p>
            <a:pPr marL="0" indent="0" algn="ctr">
              <a:buNone/>
            </a:pPr>
            <a:r>
              <a:rPr lang="en-US" sz="4000" dirty="0" smtClean="0"/>
              <a:t>Background: Sleep and Aging</a:t>
            </a:r>
            <a:endParaRPr lang="en-US" sz="4000" dirty="0"/>
          </a:p>
        </p:txBody>
      </p:sp>
    </p:spTree>
    <p:extLst>
      <p:ext uri="{BB962C8B-B14F-4D97-AF65-F5344CB8AC3E}">
        <p14:creationId xmlns:p14="http://schemas.microsoft.com/office/powerpoint/2010/main" val="8655347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338667" y="257175"/>
            <a:ext cx="8534400" cy="914400"/>
          </a:xfrm>
        </p:spPr>
        <p:txBody>
          <a:bodyPr>
            <a:normAutofit fontScale="90000"/>
          </a:bodyPr>
          <a:lstStyle/>
          <a:p>
            <a:r>
              <a:rPr lang="en-US"/>
              <a:t/>
            </a:r>
            <a:br>
              <a:rPr lang="en-US"/>
            </a:br>
            <a:r>
              <a:rPr lang="en-US"/>
              <a:t>‘Normal’ Age-Related Changes in Sleep</a:t>
            </a:r>
            <a:endParaRPr lang="en-US" b="0" i="1"/>
          </a:p>
        </p:txBody>
      </p:sp>
      <p:sp>
        <p:nvSpPr>
          <p:cNvPr id="573443" name="Rectangle 3"/>
          <p:cNvSpPr>
            <a:spLocks noGrp="1" noChangeArrowheads="1"/>
          </p:cNvSpPr>
          <p:nvPr>
            <p:ph type="body" idx="1"/>
          </p:nvPr>
        </p:nvSpPr>
        <p:spPr>
          <a:xfrm>
            <a:off x="914400" y="1600200"/>
            <a:ext cx="7112000" cy="4800600"/>
          </a:xfrm>
        </p:spPr>
        <p:txBody>
          <a:bodyPr/>
          <a:lstStyle/>
          <a:p>
            <a:pPr>
              <a:spcBef>
                <a:spcPct val="55000"/>
              </a:spcBef>
            </a:pPr>
            <a:r>
              <a:rPr lang="en-US" sz="2800" dirty="0" smtClean="0"/>
              <a:t>Sleep becomes more fragmented, and shorter in total duration</a:t>
            </a:r>
            <a:endParaRPr lang="en-US" sz="2800" dirty="0"/>
          </a:p>
          <a:p>
            <a:pPr>
              <a:spcBef>
                <a:spcPct val="55000"/>
              </a:spcBef>
            </a:pPr>
            <a:r>
              <a:rPr lang="en-US" sz="2800" dirty="0"/>
              <a:t>Alterations in sleep architecture</a:t>
            </a:r>
          </a:p>
          <a:p>
            <a:pPr lvl="1">
              <a:lnSpc>
                <a:spcPct val="75000"/>
              </a:lnSpc>
              <a:spcBef>
                <a:spcPct val="55000"/>
              </a:spcBef>
              <a:buFont typeface="Arial" pitchFamily="34" charset="0"/>
              <a:buChar char="•"/>
            </a:pPr>
            <a:r>
              <a:rPr lang="en-US" sz="2600" i="1" dirty="0">
                <a:sym typeface="Symbol" pitchFamily="18" charset="2"/>
              </a:rPr>
              <a:t>Decreased slow wave (stages 3 &amp; 4) sleep</a:t>
            </a:r>
          </a:p>
          <a:p>
            <a:pPr lvl="1">
              <a:lnSpc>
                <a:spcPct val="75000"/>
              </a:lnSpc>
              <a:spcBef>
                <a:spcPct val="55000"/>
              </a:spcBef>
              <a:buFont typeface="Arial" pitchFamily="34" charset="0"/>
              <a:buChar char="•"/>
            </a:pPr>
            <a:r>
              <a:rPr lang="en-US" sz="2600" i="1" dirty="0">
                <a:sym typeface="Symbol" pitchFamily="18" charset="2"/>
              </a:rPr>
              <a:t>Longer sleep </a:t>
            </a:r>
            <a:r>
              <a:rPr lang="en-US" sz="2600" i="1" dirty="0" smtClean="0">
                <a:sym typeface="Symbol" pitchFamily="18" charset="2"/>
              </a:rPr>
              <a:t>latency</a:t>
            </a:r>
            <a:endParaRPr lang="en-US" sz="2600" i="1" dirty="0">
              <a:sym typeface="Symbol" pitchFamily="18" charset="2"/>
            </a:endParaRPr>
          </a:p>
          <a:p>
            <a:pPr>
              <a:spcBef>
                <a:spcPct val="55000"/>
              </a:spcBef>
            </a:pPr>
            <a:r>
              <a:rPr lang="en-US" sz="2800" dirty="0">
                <a:solidFill>
                  <a:schemeClr val="tx1"/>
                </a:solidFill>
              </a:rPr>
              <a:t>Alterations in circadian rhythms</a:t>
            </a:r>
          </a:p>
          <a:p>
            <a:pPr>
              <a:spcBef>
                <a:spcPct val="55000"/>
              </a:spcBef>
            </a:pPr>
            <a:r>
              <a:rPr lang="en-US" sz="2800" dirty="0">
                <a:solidFill>
                  <a:schemeClr val="tx1"/>
                </a:solidFill>
              </a:rPr>
              <a:t>Increased fatigue and daytime napping</a:t>
            </a:r>
          </a:p>
          <a:p>
            <a:pPr>
              <a:lnSpc>
                <a:spcPct val="75000"/>
              </a:lnSpc>
              <a:spcBef>
                <a:spcPct val="55000"/>
              </a:spcBef>
            </a:pPr>
            <a:endParaRPr lang="en-US" sz="2800" dirty="0">
              <a:solidFill>
                <a:schemeClr val="tx1"/>
              </a:solidFill>
            </a:endParaRPr>
          </a:p>
          <a:p>
            <a:pPr>
              <a:lnSpc>
                <a:spcPct val="90000"/>
              </a:lnSpc>
              <a:spcBef>
                <a:spcPct val="55000"/>
              </a:spcBef>
            </a:pPr>
            <a:endParaRPr lang="en-US" sz="2800" i="1" dirty="0">
              <a:solidFill>
                <a:srgbClr val="00FFFF"/>
              </a:solidFill>
            </a:endParaRPr>
          </a:p>
        </p:txBody>
      </p:sp>
    </p:spTree>
    <p:extLst>
      <p:ext uri="{BB962C8B-B14F-4D97-AF65-F5344CB8AC3E}">
        <p14:creationId xmlns:p14="http://schemas.microsoft.com/office/powerpoint/2010/main" val="28351068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609600" y="304800"/>
            <a:ext cx="7924800" cy="914400"/>
          </a:xfrm>
        </p:spPr>
        <p:txBody>
          <a:bodyPr>
            <a:normAutofit fontScale="90000"/>
          </a:bodyPr>
          <a:lstStyle/>
          <a:p>
            <a:r>
              <a:rPr lang="en-US" dirty="0"/>
              <a:t>Factors Affecting Sleep in the </a:t>
            </a:r>
            <a:r>
              <a:rPr lang="en-US" dirty="0" smtClean="0"/>
              <a:t>Elderly</a:t>
            </a:r>
            <a:br>
              <a:rPr lang="en-US" dirty="0" smtClean="0"/>
            </a:br>
            <a:endParaRPr lang="en-US" dirty="0"/>
          </a:p>
        </p:txBody>
      </p:sp>
      <p:sp>
        <p:nvSpPr>
          <p:cNvPr id="590851" name="Rectangle 3"/>
          <p:cNvSpPr>
            <a:spLocks noGrp="1" noChangeArrowheads="1"/>
          </p:cNvSpPr>
          <p:nvPr>
            <p:ph type="body" idx="1"/>
          </p:nvPr>
        </p:nvSpPr>
        <p:spPr>
          <a:xfrm>
            <a:off x="990600" y="1066800"/>
            <a:ext cx="7543800" cy="5105400"/>
          </a:xfrm>
        </p:spPr>
        <p:txBody>
          <a:bodyPr>
            <a:normAutofit fontScale="62500" lnSpcReduction="20000"/>
          </a:bodyPr>
          <a:lstStyle/>
          <a:p>
            <a:pPr>
              <a:lnSpc>
                <a:spcPct val="80000"/>
              </a:lnSpc>
            </a:pPr>
            <a:endParaRPr lang="en-US" sz="900" dirty="0"/>
          </a:p>
          <a:p>
            <a:pPr>
              <a:lnSpc>
                <a:spcPct val="150000"/>
              </a:lnSpc>
            </a:pPr>
            <a:r>
              <a:rPr lang="en-US" sz="3400" dirty="0" smtClean="0"/>
              <a:t>“Primary” </a:t>
            </a:r>
            <a:r>
              <a:rPr lang="en-US" sz="3400" dirty="0"/>
              <a:t>Sleep Disorders</a:t>
            </a:r>
          </a:p>
          <a:p>
            <a:pPr lvl="1">
              <a:lnSpc>
                <a:spcPct val="120000"/>
              </a:lnSpc>
              <a:spcBef>
                <a:spcPts val="0"/>
              </a:spcBef>
              <a:buFont typeface="Arial" pitchFamily="34" charset="0"/>
              <a:buChar char="•"/>
            </a:pPr>
            <a:r>
              <a:rPr lang="en-US" sz="2900" i="1" dirty="0"/>
              <a:t>Insomnia</a:t>
            </a:r>
          </a:p>
          <a:p>
            <a:pPr lvl="1">
              <a:lnSpc>
                <a:spcPct val="120000"/>
              </a:lnSpc>
              <a:spcBef>
                <a:spcPts val="0"/>
              </a:spcBef>
              <a:buFont typeface="Arial" pitchFamily="34" charset="0"/>
              <a:buChar char="•"/>
            </a:pPr>
            <a:r>
              <a:rPr lang="en-US" sz="2900" i="1" dirty="0"/>
              <a:t>Sleep Disordered Breathing (Sleep Apnea)</a:t>
            </a:r>
          </a:p>
          <a:p>
            <a:pPr lvl="1">
              <a:lnSpc>
                <a:spcPct val="120000"/>
              </a:lnSpc>
              <a:spcBef>
                <a:spcPts val="0"/>
              </a:spcBef>
              <a:buFont typeface="Arial" pitchFamily="34" charset="0"/>
              <a:buChar char="•"/>
            </a:pPr>
            <a:r>
              <a:rPr lang="en-US" sz="2900" i="1" dirty="0"/>
              <a:t>Periodic leg movements in sleep</a:t>
            </a:r>
          </a:p>
          <a:p>
            <a:pPr lvl="1">
              <a:lnSpc>
                <a:spcPct val="120000"/>
              </a:lnSpc>
              <a:spcBef>
                <a:spcPts val="0"/>
              </a:spcBef>
              <a:buFont typeface="Arial" pitchFamily="34" charset="0"/>
              <a:buChar char="•"/>
            </a:pPr>
            <a:r>
              <a:rPr lang="en-US" sz="2900" i="1" dirty="0"/>
              <a:t>Circadian rhythm disorders</a:t>
            </a:r>
          </a:p>
          <a:p>
            <a:pPr>
              <a:lnSpc>
                <a:spcPct val="150000"/>
              </a:lnSpc>
            </a:pPr>
            <a:r>
              <a:rPr lang="en-US" sz="3400" dirty="0"/>
              <a:t>Medical illness</a:t>
            </a:r>
          </a:p>
          <a:p>
            <a:pPr>
              <a:lnSpc>
                <a:spcPct val="150000"/>
              </a:lnSpc>
            </a:pPr>
            <a:r>
              <a:rPr lang="en-US" sz="3400" dirty="0"/>
              <a:t>Medications/</a:t>
            </a:r>
            <a:r>
              <a:rPr lang="en-US" sz="3400" dirty="0" err="1"/>
              <a:t>polypharmacy</a:t>
            </a:r>
            <a:endParaRPr lang="en-US" sz="3400" dirty="0"/>
          </a:p>
          <a:p>
            <a:pPr>
              <a:lnSpc>
                <a:spcPct val="150000"/>
              </a:lnSpc>
            </a:pPr>
            <a:r>
              <a:rPr lang="en-US" sz="3400" dirty="0"/>
              <a:t>Dementia and mood </a:t>
            </a:r>
            <a:r>
              <a:rPr lang="en-US" sz="3400" dirty="0" smtClean="0"/>
              <a:t>disorders</a:t>
            </a:r>
          </a:p>
          <a:p>
            <a:pPr>
              <a:lnSpc>
                <a:spcPct val="150000"/>
              </a:lnSpc>
            </a:pPr>
            <a:r>
              <a:rPr lang="en-US" sz="3400" dirty="0" smtClean="0"/>
              <a:t>Chronic pain</a:t>
            </a:r>
            <a:endParaRPr lang="en-US" sz="3400" dirty="0" smtClean="0"/>
          </a:p>
          <a:p>
            <a:pPr>
              <a:lnSpc>
                <a:spcPct val="150000"/>
              </a:lnSpc>
            </a:pPr>
            <a:r>
              <a:rPr lang="en-US" sz="3400" dirty="0" smtClean="0"/>
              <a:t>Social factors and life </a:t>
            </a:r>
            <a:r>
              <a:rPr lang="en-US" sz="3400" dirty="0" smtClean="0"/>
              <a:t>events</a:t>
            </a:r>
          </a:p>
          <a:p>
            <a:pPr>
              <a:lnSpc>
                <a:spcPct val="150000"/>
              </a:lnSpc>
            </a:pPr>
            <a:r>
              <a:rPr lang="en-US" sz="3400" dirty="0" smtClean="0"/>
              <a:t>Environmental factors (e.g. lighting)</a:t>
            </a:r>
          </a:p>
          <a:p>
            <a:pPr>
              <a:lnSpc>
                <a:spcPct val="150000"/>
              </a:lnSpc>
            </a:pPr>
            <a:r>
              <a:rPr lang="en-US" sz="3400" dirty="0" smtClean="0"/>
              <a:t>Behavioral factors (e.g. physical activity, caffeine, alcohol, </a:t>
            </a:r>
            <a:r>
              <a:rPr lang="en-US" sz="3400" dirty="0" err="1" smtClean="0"/>
              <a:t>etc</a:t>
            </a:r>
            <a:r>
              <a:rPr lang="en-US" sz="3400" dirty="0" smtClean="0"/>
              <a:t>)</a:t>
            </a:r>
          </a:p>
          <a:p>
            <a:pPr>
              <a:lnSpc>
                <a:spcPct val="150000"/>
              </a:lnSpc>
            </a:pPr>
            <a:endParaRPr lang="en-US" sz="2800" dirty="0" smtClean="0"/>
          </a:p>
          <a:p>
            <a:pPr>
              <a:lnSpc>
                <a:spcPct val="150000"/>
              </a:lnSpc>
            </a:pPr>
            <a:endParaRPr lang="en-US" sz="2800" dirty="0"/>
          </a:p>
        </p:txBody>
      </p:sp>
    </p:spTree>
    <p:extLst>
      <p:ext uri="{BB962C8B-B14F-4D97-AF65-F5344CB8AC3E}">
        <p14:creationId xmlns:p14="http://schemas.microsoft.com/office/powerpoint/2010/main" val="24614993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5947</TotalTime>
  <Words>4773</Words>
  <Application>Microsoft Macintosh PowerPoint</Application>
  <PresentationFormat>On-screen Show (4:3)</PresentationFormat>
  <Paragraphs>748</Paragraphs>
  <Slides>68</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68</vt:i4>
      </vt:variant>
    </vt:vector>
  </HeadingPairs>
  <TitlesOfParts>
    <vt:vector size="71" baseType="lpstr">
      <vt:lpstr>Office Theme</vt:lpstr>
      <vt:lpstr>Worksheet</vt:lpstr>
      <vt:lpstr>Image</vt:lpstr>
      <vt:lpstr>A Personal Retrospective:  Past Work on Sleep and Aging and the Possibilities for the Future</vt:lpstr>
      <vt:lpstr>San Francisco Coordinating Center (coordinatingcenter.ucsf.edu)</vt:lpstr>
      <vt:lpstr> My Journey Into Sleep Research</vt:lpstr>
      <vt:lpstr>Van Cauter Laboratories: Sleep Debt Study*</vt:lpstr>
      <vt:lpstr> Sleep Debt Study* Conclusions</vt:lpstr>
      <vt:lpstr> SOF and MrOS Cohorts</vt:lpstr>
      <vt:lpstr>PowerPoint Presentation</vt:lpstr>
      <vt:lpstr> ‘Normal’ Age-Related Changes in Sleep</vt:lpstr>
      <vt:lpstr>Factors Affecting Sleep in the Elderly </vt:lpstr>
      <vt:lpstr>Insomnia Prevalence by Age Group</vt:lpstr>
      <vt:lpstr>Percent with Apnea-Hypopnea Index&gt;10,  by Age Group</vt:lpstr>
      <vt:lpstr>Prevalence of Sleep Disordered Breathing (SDB) by Age, MrOS Sleep Cohort of Older Men</vt:lpstr>
      <vt:lpstr>Changes in Sleep Timing in Different Age Groups</vt:lpstr>
      <vt:lpstr>Consequences of Sleep Disorders</vt:lpstr>
      <vt:lpstr>Sleep in Older Adults</vt:lpstr>
      <vt:lpstr>PowerPoint Presentation</vt:lpstr>
      <vt:lpstr>Osteoporotic Fractures in Men (MrOS): PIs: Eric Orwoll (OHSU), Steve Cummings (Coord Ctr)</vt:lpstr>
      <vt:lpstr>MrOS Sleep Study</vt:lpstr>
      <vt:lpstr>Study of Osteoporotic Fractures (SOF) PI: Steve Cummings (CPMC/UCSF)</vt:lpstr>
      <vt:lpstr>SOF Visit 8 (2002-3) </vt:lpstr>
      <vt:lpstr>Overview of SOF and MrOS Sleep Studies</vt:lpstr>
      <vt:lpstr> Primary Sleep Measures: Actigraphy</vt:lpstr>
      <vt:lpstr>Actigraphy Study: 78-year-old Woman</vt:lpstr>
      <vt:lpstr>Key Exposures from Actigraphy</vt:lpstr>
      <vt:lpstr> Primary Sleep Measures: In-home single night polysomnography (Reading Center: BWH Susan Redline)</vt:lpstr>
      <vt:lpstr>Polysomnography:  Compumedics Safiro</vt:lpstr>
      <vt:lpstr>PowerPoint Presentation</vt:lpstr>
      <vt:lpstr> Polysomnography Variables</vt:lpstr>
      <vt:lpstr> Polysomnography Variables, continued</vt:lpstr>
      <vt:lpstr>Subjective Sleep Measures</vt:lpstr>
      <vt:lpstr>PowerPoint Presentation</vt:lpstr>
      <vt:lpstr>Sleep Duration and Mortality</vt:lpstr>
      <vt:lpstr>Self-Reported 24-hour Sleep Duration and Risk of Mortality in Older Women</vt:lpstr>
      <vt:lpstr>Actigraphic Sleep Duration and Risk of Mortality in Older Men and Women</vt:lpstr>
      <vt:lpstr>Nocturnal Hypoxemia and Risk of Mortality in Older Men (SaO2 &lt; 80% &gt; 1% vs ≤ 1% of TST)</vt:lpstr>
      <vt:lpstr>Activity Rhythms and Survival</vt:lpstr>
      <vt:lpstr>Activity Rhythms and Survival</vt:lpstr>
      <vt:lpstr>Shifted rhythms</vt:lpstr>
      <vt:lpstr>PowerPoint Presentation</vt:lpstr>
      <vt:lpstr>Selected Sleep Health Predictors</vt:lpstr>
      <vt:lpstr>PowerPoint Presentation</vt:lpstr>
      <vt:lpstr>Characteristics of Sleep and Risk of  Falls and Fractures</vt:lpstr>
      <vt:lpstr>Sleep and Falls</vt:lpstr>
      <vt:lpstr>Sleep and Falls, continued</vt:lpstr>
      <vt:lpstr>Actigraphic measures of nightly sleep duration and  risk of falls in older women1 (SOF)</vt:lpstr>
      <vt:lpstr>Actigraphic measures of sleep and risk of falls in older women1 (SOF), additional results</vt:lpstr>
      <vt:lpstr>Non-benzodiazepine sedative hypnotics and risk of falls &amp; fractures</vt:lpstr>
      <vt:lpstr>Use of non-benzodiazepine hypnotics and  risk of falls in older men</vt:lpstr>
      <vt:lpstr>Use of non-benzodiazepine hypnotics and risk of falls in older men*</vt:lpstr>
      <vt:lpstr>Later Acrophase Associated with Increased  Recurrent Fall Risk in Older Men (≥ 2 falls vs &lt; 2 falls in the subsequent year)</vt:lpstr>
      <vt:lpstr>Nocturnal Hypoxemia and Risk of Falls and Fractures in Older Men</vt:lpstr>
      <vt:lpstr>Sleep Disturbance and Cognitive Function in the Elderly</vt:lpstr>
      <vt:lpstr>Association Between Actigraphic Sleep Parameters and Cognitive Impairment in Older Women</vt:lpstr>
      <vt:lpstr>PowerPoint Presentation</vt:lpstr>
      <vt:lpstr>Study of Osteoporotic Fractures (SOF) Sleep and Cognition Ancillary Study</vt:lpstr>
      <vt:lpstr>PowerPoint Presentation</vt:lpstr>
      <vt:lpstr>Sleep Disordered Breathing &amp; MCI/Dementia in Older Women</vt:lpstr>
      <vt:lpstr> Sleep Disordered Breathing &amp;  MCI/Dementia in Older Women  </vt:lpstr>
      <vt:lpstr>PowerPoint Presentation</vt:lpstr>
      <vt:lpstr>PowerPoint Presentation</vt:lpstr>
      <vt:lpstr>Selected Additional Findings (of 95 publications to date)</vt:lpstr>
      <vt:lpstr>SOF and MrOS Sleep for Trainees</vt:lpstr>
      <vt:lpstr>PowerPoint Presentation</vt:lpstr>
      <vt:lpstr>Future Directions (SOF and MrOS)</vt:lpstr>
      <vt:lpstr>Sleep in Hospitalized Older Adults</vt:lpstr>
      <vt:lpstr>Sleep in Chronic Pain</vt:lpstr>
      <vt:lpstr>Intervention Studies</vt:lpstr>
      <vt:lpstr>Acknowledgements</vt:lpstr>
    </vt:vector>
  </TitlesOfParts>
  <Company>Sutter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StoneKL</dc:creator>
  <cp:lastModifiedBy>Katie Stone</cp:lastModifiedBy>
  <cp:revision>96</cp:revision>
  <cp:lastPrinted>2016-09-28T15:30:52Z</cp:lastPrinted>
  <dcterms:created xsi:type="dcterms:W3CDTF">2014-12-02T23:20:25Z</dcterms:created>
  <dcterms:modified xsi:type="dcterms:W3CDTF">2017-06-27T11:42:24Z</dcterms:modified>
</cp:coreProperties>
</file>